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5" r:id="rId4"/>
    <p:sldId id="276" r:id="rId5"/>
    <p:sldId id="277" r:id="rId6"/>
    <p:sldId id="258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258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864235" cy="5690870"/>
          </a:xfrm>
          <a:custGeom>
            <a:avLst/>
            <a:gdLst/>
            <a:ahLst/>
            <a:cxnLst/>
            <a:rect l="l" t="t" r="r" b="b"/>
            <a:pathLst>
              <a:path w="864235" h="5690870">
                <a:moveTo>
                  <a:pt x="864108" y="0"/>
                </a:moveTo>
                <a:lnTo>
                  <a:pt x="90279" y="0"/>
                </a:lnTo>
                <a:lnTo>
                  <a:pt x="0" y="889"/>
                </a:lnTo>
                <a:lnTo>
                  <a:pt x="0" y="5690616"/>
                </a:lnTo>
                <a:lnTo>
                  <a:pt x="864108" y="9271"/>
                </a:lnTo>
                <a:lnTo>
                  <a:pt x="864108" y="0"/>
                </a:lnTo>
                <a:close/>
              </a:path>
            </a:pathLst>
          </a:custGeom>
          <a:solidFill>
            <a:srgbClr val="3493B9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9371076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200" y="6857999"/>
                </a:lnTo>
              </a:path>
            </a:pathLst>
          </a:custGeom>
          <a:ln w="9144">
            <a:solidFill>
              <a:srgbClr val="3493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7424928" y="3681984"/>
            <a:ext cx="4763770" cy="3176905"/>
          </a:xfrm>
          <a:custGeom>
            <a:avLst/>
            <a:gdLst/>
            <a:ahLst/>
            <a:cxnLst/>
            <a:rect l="l" t="t" r="r" b="b"/>
            <a:pathLst>
              <a:path w="4763770" h="3176904">
                <a:moveTo>
                  <a:pt x="4763516" y="0"/>
                </a:moveTo>
                <a:lnTo>
                  <a:pt x="0" y="3176586"/>
                </a:lnTo>
              </a:path>
            </a:pathLst>
          </a:custGeom>
          <a:ln w="9144">
            <a:solidFill>
              <a:srgbClr val="3493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9182100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>
                <a:moveTo>
                  <a:pt x="3006851" y="0"/>
                </a:moveTo>
                <a:lnTo>
                  <a:pt x="2042483" y="0"/>
                </a:lnTo>
                <a:lnTo>
                  <a:pt x="0" y="6857996"/>
                </a:lnTo>
                <a:lnTo>
                  <a:pt x="3006851" y="6857996"/>
                </a:lnTo>
                <a:lnTo>
                  <a:pt x="3006851" y="0"/>
                </a:lnTo>
                <a:close/>
              </a:path>
            </a:pathLst>
          </a:custGeom>
          <a:solidFill>
            <a:srgbClr val="3493B9">
              <a:alpha val="3607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9604334" y="0"/>
            <a:ext cx="2588260" cy="6858000"/>
          </a:xfrm>
          <a:custGeom>
            <a:avLst/>
            <a:gdLst/>
            <a:ahLst/>
            <a:cxnLst/>
            <a:rect l="l" t="t" r="r" b="b"/>
            <a:pathLst>
              <a:path w="2588259" h="6858000">
                <a:moveTo>
                  <a:pt x="2587664" y="0"/>
                </a:moveTo>
                <a:lnTo>
                  <a:pt x="0" y="0"/>
                </a:lnTo>
                <a:lnTo>
                  <a:pt x="1208190" y="6857996"/>
                </a:lnTo>
                <a:lnTo>
                  <a:pt x="2587664" y="6857996"/>
                </a:lnTo>
                <a:lnTo>
                  <a:pt x="2587664" y="0"/>
                </a:lnTo>
                <a:close/>
              </a:path>
            </a:pathLst>
          </a:custGeom>
          <a:solidFill>
            <a:srgbClr val="3493B9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8932164" y="3048000"/>
            <a:ext cx="3260090" cy="3810000"/>
          </a:xfrm>
          <a:custGeom>
            <a:avLst/>
            <a:gdLst/>
            <a:ahLst/>
            <a:cxnLst/>
            <a:rect l="l" t="t" r="r" b="b"/>
            <a:pathLst>
              <a:path w="3260090" h="3810000">
                <a:moveTo>
                  <a:pt x="3259835" y="0"/>
                </a:moveTo>
                <a:lnTo>
                  <a:pt x="0" y="3809999"/>
                </a:lnTo>
                <a:lnTo>
                  <a:pt x="3259835" y="3809999"/>
                </a:lnTo>
                <a:lnTo>
                  <a:pt x="3259835" y="0"/>
                </a:lnTo>
                <a:close/>
              </a:path>
            </a:pathLst>
          </a:custGeom>
          <a:solidFill>
            <a:srgbClr val="276E8A">
              <a:alpha val="6588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9337790" y="0"/>
            <a:ext cx="2851785" cy="6858000"/>
          </a:xfrm>
          <a:custGeom>
            <a:avLst/>
            <a:gdLst/>
            <a:ahLst/>
            <a:cxnLst/>
            <a:rect l="l" t="t" r="r" b="b"/>
            <a:pathLst>
              <a:path w="2851784" h="6858000">
                <a:moveTo>
                  <a:pt x="2851161" y="0"/>
                </a:moveTo>
                <a:lnTo>
                  <a:pt x="0" y="0"/>
                </a:lnTo>
                <a:lnTo>
                  <a:pt x="2467621" y="6857996"/>
                </a:lnTo>
                <a:lnTo>
                  <a:pt x="2851161" y="6857996"/>
                </a:lnTo>
                <a:lnTo>
                  <a:pt x="2851161" y="0"/>
                </a:lnTo>
                <a:close/>
              </a:path>
            </a:pathLst>
          </a:custGeom>
          <a:solidFill>
            <a:srgbClr val="276E8A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10898124" y="0"/>
            <a:ext cx="1290955" cy="6858000"/>
          </a:xfrm>
          <a:custGeom>
            <a:avLst/>
            <a:gdLst/>
            <a:ahLst/>
            <a:cxnLst/>
            <a:rect l="l" t="t" r="r" b="b"/>
            <a:pathLst>
              <a:path w="1290954" h="6858000">
                <a:moveTo>
                  <a:pt x="1290827" y="0"/>
                </a:moveTo>
                <a:lnTo>
                  <a:pt x="1018959" y="0"/>
                </a:lnTo>
                <a:lnTo>
                  <a:pt x="0" y="6857996"/>
                </a:lnTo>
                <a:lnTo>
                  <a:pt x="1290827" y="6857996"/>
                </a:lnTo>
                <a:lnTo>
                  <a:pt x="1290827" y="0"/>
                </a:lnTo>
                <a:close/>
              </a:path>
            </a:pathLst>
          </a:custGeom>
          <a:solidFill>
            <a:srgbClr val="57B6C0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10940749" y="0"/>
            <a:ext cx="1248410" cy="6858000"/>
          </a:xfrm>
          <a:custGeom>
            <a:avLst/>
            <a:gdLst/>
            <a:ahLst/>
            <a:cxnLst/>
            <a:rect l="l" t="t" r="r" b="b"/>
            <a:pathLst>
              <a:path w="1248409" h="6858000">
                <a:moveTo>
                  <a:pt x="1248203" y="0"/>
                </a:moveTo>
                <a:lnTo>
                  <a:pt x="0" y="0"/>
                </a:lnTo>
                <a:lnTo>
                  <a:pt x="1107740" y="6857996"/>
                </a:lnTo>
                <a:lnTo>
                  <a:pt x="1248203" y="6857996"/>
                </a:lnTo>
                <a:lnTo>
                  <a:pt x="1248203" y="0"/>
                </a:lnTo>
                <a:close/>
              </a:path>
            </a:pathLst>
          </a:custGeom>
          <a:solidFill>
            <a:srgbClr val="398F97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10372343" y="3590544"/>
            <a:ext cx="1816735" cy="3267710"/>
          </a:xfrm>
          <a:custGeom>
            <a:avLst/>
            <a:gdLst/>
            <a:ahLst/>
            <a:cxnLst/>
            <a:rect l="l" t="t" r="r" b="b"/>
            <a:pathLst>
              <a:path w="1816734" h="3267709">
                <a:moveTo>
                  <a:pt x="1816607" y="0"/>
                </a:moveTo>
                <a:lnTo>
                  <a:pt x="0" y="3267455"/>
                </a:lnTo>
                <a:lnTo>
                  <a:pt x="1816607" y="3267455"/>
                </a:lnTo>
                <a:lnTo>
                  <a:pt x="1816607" y="0"/>
                </a:lnTo>
                <a:close/>
              </a:path>
            </a:pathLst>
          </a:custGeom>
          <a:solidFill>
            <a:srgbClr val="276E8A">
              <a:alpha val="6588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445766" y="2326970"/>
            <a:ext cx="7300467" cy="16719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3493B9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3493B9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3493B9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9371076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200" y="6857999"/>
                </a:lnTo>
              </a:path>
            </a:pathLst>
          </a:custGeom>
          <a:ln w="9144">
            <a:solidFill>
              <a:srgbClr val="3493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7424928" y="3681984"/>
            <a:ext cx="4763770" cy="3176905"/>
          </a:xfrm>
          <a:custGeom>
            <a:avLst/>
            <a:gdLst/>
            <a:ahLst/>
            <a:cxnLst/>
            <a:rect l="l" t="t" r="r" b="b"/>
            <a:pathLst>
              <a:path w="4763770" h="3176904">
                <a:moveTo>
                  <a:pt x="4763516" y="0"/>
                </a:moveTo>
                <a:lnTo>
                  <a:pt x="0" y="3176586"/>
                </a:lnTo>
              </a:path>
            </a:pathLst>
          </a:custGeom>
          <a:ln w="9144">
            <a:solidFill>
              <a:srgbClr val="3493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9182100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>
                <a:moveTo>
                  <a:pt x="3006851" y="0"/>
                </a:moveTo>
                <a:lnTo>
                  <a:pt x="2042483" y="0"/>
                </a:lnTo>
                <a:lnTo>
                  <a:pt x="0" y="6857996"/>
                </a:lnTo>
                <a:lnTo>
                  <a:pt x="3006851" y="6857996"/>
                </a:lnTo>
                <a:lnTo>
                  <a:pt x="3006851" y="0"/>
                </a:lnTo>
                <a:close/>
              </a:path>
            </a:pathLst>
          </a:custGeom>
          <a:solidFill>
            <a:srgbClr val="3493B9">
              <a:alpha val="3607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9604334" y="0"/>
            <a:ext cx="2588260" cy="6858000"/>
          </a:xfrm>
          <a:custGeom>
            <a:avLst/>
            <a:gdLst/>
            <a:ahLst/>
            <a:cxnLst/>
            <a:rect l="l" t="t" r="r" b="b"/>
            <a:pathLst>
              <a:path w="2588259" h="6858000">
                <a:moveTo>
                  <a:pt x="2587664" y="0"/>
                </a:moveTo>
                <a:lnTo>
                  <a:pt x="0" y="0"/>
                </a:lnTo>
                <a:lnTo>
                  <a:pt x="1208190" y="6857996"/>
                </a:lnTo>
                <a:lnTo>
                  <a:pt x="2587664" y="6857996"/>
                </a:lnTo>
                <a:lnTo>
                  <a:pt x="2587664" y="0"/>
                </a:lnTo>
                <a:close/>
              </a:path>
            </a:pathLst>
          </a:custGeom>
          <a:solidFill>
            <a:srgbClr val="3493B9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8932164" y="3048000"/>
            <a:ext cx="3260090" cy="3810000"/>
          </a:xfrm>
          <a:custGeom>
            <a:avLst/>
            <a:gdLst/>
            <a:ahLst/>
            <a:cxnLst/>
            <a:rect l="l" t="t" r="r" b="b"/>
            <a:pathLst>
              <a:path w="3260090" h="3810000">
                <a:moveTo>
                  <a:pt x="3259835" y="0"/>
                </a:moveTo>
                <a:lnTo>
                  <a:pt x="0" y="3809999"/>
                </a:lnTo>
                <a:lnTo>
                  <a:pt x="3259835" y="3809999"/>
                </a:lnTo>
                <a:lnTo>
                  <a:pt x="3259835" y="0"/>
                </a:lnTo>
                <a:close/>
              </a:path>
            </a:pathLst>
          </a:custGeom>
          <a:solidFill>
            <a:srgbClr val="276E8A">
              <a:alpha val="6588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9337790" y="0"/>
            <a:ext cx="2851785" cy="6858000"/>
          </a:xfrm>
          <a:custGeom>
            <a:avLst/>
            <a:gdLst/>
            <a:ahLst/>
            <a:cxnLst/>
            <a:rect l="l" t="t" r="r" b="b"/>
            <a:pathLst>
              <a:path w="2851784" h="6858000">
                <a:moveTo>
                  <a:pt x="2851161" y="0"/>
                </a:moveTo>
                <a:lnTo>
                  <a:pt x="0" y="0"/>
                </a:lnTo>
                <a:lnTo>
                  <a:pt x="2467621" y="6857996"/>
                </a:lnTo>
                <a:lnTo>
                  <a:pt x="2851161" y="6857996"/>
                </a:lnTo>
                <a:lnTo>
                  <a:pt x="2851161" y="0"/>
                </a:lnTo>
                <a:close/>
              </a:path>
            </a:pathLst>
          </a:custGeom>
          <a:solidFill>
            <a:srgbClr val="276E8A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10898124" y="0"/>
            <a:ext cx="1290955" cy="6858000"/>
          </a:xfrm>
          <a:custGeom>
            <a:avLst/>
            <a:gdLst/>
            <a:ahLst/>
            <a:cxnLst/>
            <a:rect l="l" t="t" r="r" b="b"/>
            <a:pathLst>
              <a:path w="1290954" h="6858000">
                <a:moveTo>
                  <a:pt x="1290827" y="0"/>
                </a:moveTo>
                <a:lnTo>
                  <a:pt x="1018959" y="0"/>
                </a:lnTo>
                <a:lnTo>
                  <a:pt x="0" y="6857996"/>
                </a:lnTo>
                <a:lnTo>
                  <a:pt x="1290827" y="6857996"/>
                </a:lnTo>
                <a:lnTo>
                  <a:pt x="1290827" y="0"/>
                </a:lnTo>
                <a:close/>
              </a:path>
            </a:pathLst>
          </a:custGeom>
          <a:solidFill>
            <a:srgbClr val="57B6C0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10940749" y="0"/>
            <a:ext cx="1248410" cy="6858000"/>
          </a:xfrm>
          <a:custGeom>
            <a:avLst/>
            <a:gdLst/>
            <a:ahLst/>
            <a:cxnLst/>
            <a:rect l="l" t="t" r="r" b="b"/>
            <a:pathLst>
              <a:path w="1248409" h="6858000">
                <a:moveTo>
                  <a:pt x="1248203" y="0"/>
                </a:moveTo>
                <a:lnTo>
                  <a:pt x="0" y="0"/>
                </a:lnTo>
                <a:lnTo>
                  <a:pt x="1107740" y="6857996"/>
                </a:lnTo>
                <a:lnTo>
                  <a:pt x="1248203" y="6857996"/>
                </a:lnTo>
                <a:lnTo>
                  <a:pt x="1248203" y="0"/>
                </a:lnTo>
                <a:close/>
              </a:path>
            </a:pathLst>
          </a:custGeom>
          <a:solidFill>
            <a:srgbClr val="398F97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10372343" y="3590544"/>
            <a:ext cx="1816735" cy="3267710"/>
          </a:xfrm>
          <a:custGeom>
            <a:avLst/>
            <a:gdLst/>
            <a:ahLst/>
            <a:cxnLst/>
            <a:rect l="l" t="t" r="r" b="b"/>
            <a:pathLst>
              <a:path w="1816734" h="3267709">
                <a:moveTo>
                  <a:pt x="1816607" y="0"/>
                </a:moveTo>
                <a:lnTo>
                  <a:pt x="0" y="3267455"/>
                </a:lnTo>
                <a:lnTo>
                  <a:pt x="1816607" y="3267455"/>
                </a:lnTo>
                <a:lnTo>
                  <a:pt x="1816607" y="0"/>
                </a:lnTo>
                <a:close/>
              </a:path>
            </a:pathLst>
          </a:custGeom>
          <a:solidFill>
            <a:srgbClr val="276E8A">
              <a:alpha val="6588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3493B9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6310" y="18999"/>
            <a:ext cx="10679379" cy="574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3493B9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6310" y="1472402"/>
            <a:ext cx="10679379" cy="4206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image" Target="../media/image5.jpg"/><Relationship Id="rId7" Type="http://schemas.openxmlformats.org/officeDocument/2006/relationships/image" Target="../media/image9.jpg"/><Relationship Id="rId12" Type="http://schemas.openxmlformats.org/officeDocument/2006/relationships/image" Target="../media/image14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jpg"/><Relationship Id="rId11" Type="http://schemas.openxmlformats.org/officeDocument/2006/relationships/image" Target="../media/image13.jpg"/><Relationship Id="rId5" Type="http://schemas.openxmlformats.org/officeDocument/2006/relationships/image" Target="../media/image7.jpg"/><Relationship Id="rId10" Type="http://schemas.openxmlformats.org/officeDocument/2006/relationships/image" Target="../media/image12.jpg"/><Relationship Id="rId4" Type="http://schemas.openxmlformats.org/officeDocument/2006/relationships/image" Target="../media/image6.jpg"/><Relationship Id="rId9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45766" y="2326970"/>
            <a:ext cx="6751320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43610">
              <a:lnSpc>
                <a:spcPct val="100000"/>
              </a:lnSpc>
              <a:spcBef>
                <a:spcPts val="100"/>
              </a:spcBef>
            </a:pPr>
            <a:r>
              <a:rPr sz="5400" dirty="0">
                <a:solidFill>
                  <a:srgbClr val="3493B9"/>
                </a:solidFill>
                <a:latin typeface="Trebuchet MS"/>
                <a:cs typeface="Trebuchet MS"/>
              </a:rPr>
              <a:t>Odnosi sa</a:t>
            </a:r>
            <a:r>
              <a:rPr sz="5400" spc="-95" dirty="0">
                <a:solidFill>
                  <a:srgbClr val="3493B9"/>
                </a:solidFill>
                <a:latin typeface="Trebuchet MS"/>
                <a:cs typeface="Trebuchet MS"/>
              </a:rPr>
              <a:t> </a:t>
            </a:r>
            <a:r>
              <a:rPr sz="5400" spc="-5" dirty="0">
                <a:solidFill>
                  <a:srgbClr val="3493B9"/>
                </a:solidFill>
                <a:latin typeface="Trebuchet MS"/>
                <a:cs typeface="Trebuchet MS"/>
              </a:rPr>
              <a:t>javnošću</a:t>
            </a:r>
            <a:endParaRPr sz="5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5400" spc="-5" dirty="0">
                <a:solidFill>
                  <a:srgbClr val="3493B9"/>
                </a:solidFill>
                <a:latin typeface="Trebuchet MS"/>
                <a:cs typeface="Trebuchet MS"/>
              </a:rPr>
              <a:t>(Public </a:t>
            </a:r>
            <a:r>
              <a:rPr sz="5400" dirty="0">
                <a:solidFill>
                  <a:srgbClr val="3493B9"/>
                </a:solidFill>
                <a:latin typeface="Trebuchet MS"/>
                <a:cs typeface="Trebuchet MS"/>
              </a:rPr>
              <a:t>relations -</a:t>
            </a:r>
            <a:r>
              <a:rPr sz="5400" spc="-110" dirty="0">
                <a:solidFill>
                  <a:srgbClr val="3493B9"/>
                </a:solidFill>
                <a:latin typeface="Trebuchet MS"/>
                <a:cs typeface="Trebuchet MS"/>
              </a:rPr>
              <a:t> </a:t>
            </a:r>
            <a:r>
              <a:rPr sz="5400" dirty="0">
                <a:solidFill>
                  <a:srgbClr val="3493B9"/>
                </a:solidFill>
                <a:latin typeface="Trebuchet MS"/>
                <a:cs typeface="Trebuchet MS"/>
              </a:rPr>
              <a:t>PR)</a:t>
            </a:r>
            <a:endParaRPr sz="5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20523"/>
            <a:ext cx="623570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/>
              <a:t>Utvrđivanje ciljeva aktivnost</a:t>
            </a:r>
            <a:r>
              <a:rPr sz="3200" spc="-20" dirty="0"/>
              <a:t> </a:t>
            </a:r>
            <a:r>
              <a:rPr sz="3200" spc="5" dirty="0"/>
              <a:t>PR-a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756310" y="892048"/>
            <a:ext cx="8440420" cy="5490606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354965" algn="l"/>
              </a:tabLst>
            </a:pPr>
            <a:r>
              <a:rPr sz="1450" spc="-10" dirty="0">
                <a:solidFill>
                  <a:srgbClr val="3493B9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3493B9"/>
                </a:solidFill>
                <a:latin typeface="Times New Roman"/>
                <a:cs typeface="Times New Roman"/>
              </a:rPr>
              <a:t>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Izbor ciljeva zavisiće od konkretne situacije. 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Ciljevi se mogu podeliti </a:t>
            </a:r>
            <a:r>
              <a:rPr sz="1800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na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tri</a:t>
            </a:r>
            <a:r>
              <a:rPr sz="1800" spc="5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sr-Latn-RS" sz="1800" spc="50" dirty="0" smtClean="0">
                <a:solidFill>
                  <a:srgbClr val="404040"/>
                </a:solidFill>
                <a:latin typeface="Trebuchet MS"/>
                <a:cs typeface="Trebuchet MS"/>
              </a:rPr>
              <a:t>   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grupe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:</a:t>
            </a:r>
            <a:endParaRPr sz="1800" dirty="0">
              <a:latin typeface="Trebuchet MS"/>
              <a:cs typeface="Trebuchet MS"/>
            </a:endParaRPr>
          </a:p>
          <a:p>
            <a:pPr marL="355600" marR="5715" indent="-342900" algn="just">
              <a:lnSpc>
                <a:spcPct val="100000"/>
              </a:lnSpc>
              <a:spcBef>
                <a:spcPts val="1000"/>
              </a:spcBef>
              <a:buClr>
                <a:srgbClr val="3493B9"/>
              </a:buClr>
              <a:buSzPct val="80555"/>
              <a:buAutoNum type="arabicPeriod"/>
              <a:tabLst>
                <a:tab pos="35560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Upravljačke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– prikazati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preduzeće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u javnosti u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najboljem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svetlu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, poboljšati 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sliku preduzeća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kod odabranog segmenta janvnosti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itd.</a:t>
            </a:r>
            <a:endParaRPr sz="1800" dirty="0">
              <a:latin typeface="Trebuchet MS"/>
              <a:cs typeface="Trebuchet MS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994"/>
              </a:spcBef>
              <a:buClr>
                <a:srgbClr val="3493B9"/>
              </a:buClr>
              <a:buSzPct val="80555"/>
              <a:buAutoNum type="arabicPeriod"/>
              <a:tabLst>
                <a:tab pos="355600" algn="l"/>
              </a:tabLst>
            </a:pP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Komunikativne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–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naglasak je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na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upoznavanju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javnosti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s</a:t>
            </a:r>
            <a:r>
              <a:rPr lang="sr-Latn-RS"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a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postojanjem 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preduzeća,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obezbjeđivanju naklonosti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pozitinih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stavova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javnosti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korist  preduzeća</a:t>
            </a:r>
            <a:endParaRPr sz="1800" dirty="0">
              <a:latin typeface="Trebuchet MS"/>
              <a:cs typeface="Trebuchet MS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1010"/>
              </a:spcBef>
              <a:buClr>
                <a:srgbClr val="3493B9"/>
              </a:buClr>
              <a:buSzPct val="80555"/>
              <a:buAutoNum type="arabicPeriod"/>
              <a:tabLst>
                <a:tab pos="35560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Marketinške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–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svode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se na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saradnju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s</a:t>
            </a:r>
            <a:r>
              <a:rPr lang="sr-Latn-RS"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a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ostalim marketinškim aktivnostima, 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pre 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svih sa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promotivnim. Radi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se o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pripremanju javnosti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na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određenom tržišnom  prostoru za prihvatanje proizvoda ili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nove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tržišne</a:t>
            </a:r>
            <a:r>
              <a:rPr sz="1800" spc="5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strategije.</a:t>
            </a:r>
            <a:endParaRPr sz="18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-10" dirty="0">
                <a:solidFill>
                  <a:srgbClr val="3493B9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3493B9"/>
                </a:solidFill>
                <a:latin typeface="Times New Roman"/>
                <a:cs typeface="Times New Roman"/>
              </a:rPr>
              <a:t>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Ciljevi treba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da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budu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specifi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čni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,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merljivi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,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realni 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društveno</a:t>
            </a:r>
            <a:r>
              <a:rPr sz="1800" spc="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prihvatljivi.</a:t>
            </a:r>
            <a:endParaRPr sz="1800" dirty="0">
              <a:latin typeface="Trebuchet MS"/>
              <a:cs typeface="Trebuchet MS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1000"/>
              </a:spcBef>
            </a:pPr>
            <a:r>
              <a:rPr sz="1450" spc="-10" dirty="0">
                <a:solidFill>
                  <a:srgbClr val="3493B9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3493B9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Ciljevi mogu biti razonovrsni,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osnova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za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njihovo definisanje je </a:t>
            </a:r>
            <a:r>
              <a:rPr sz="1800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utvrđen</a:t>
            </a:r>
            <a:r>
              <a:rPr lang="sr-Latn-RS"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a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 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komunikativn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im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stanje</a:t>
            </a:r>
            <a:r>
              <a:rPr lang="sr-Latn-RS"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m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sr-Latn-RS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organizacije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.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Ukoliko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rezultati istraživanja </a:t>
            </a:r>
            <a:r>
              <a:rPr sz="1800" dirty="0" err="1">
                <a:solidFill>
                  <a:srgbClr val="404040"/>
                </a:solidFill>
                <a:latin typeface="Trebuchet MS"/>
                <a:cs typeface="Trebuchet MS"/>
              </a:rPr>
              <a:t>imidža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 </a:t>
            </a:r>
            <a:r>
              <a:rPr lang="sr-Latn-RS" dirty="0" smtClean="0">
                <a:solidFill>
                  <a:srgbClr val="404040"/>
                </a:solidFill>
                <a:latin typeface="Trebuchet MS"/>
                <a:cs typeface="Trebuchet MS"/>
              </a:rPr>
              <a:t>organizacije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dobri, cilj novog programa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PR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može biti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da se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nastavi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sa 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aktvnostima koje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dovele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do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takvog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stanja.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Ako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ipak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sr-Latn-RS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organizacija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nije zadovoljna 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percepcijom javnosti, cillj će svakako biti mijenjanje imidža odnosno  preduzimanje novih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aktivnosti.</a:t>
            </a:r>
            <a:endParaRPr sz="18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85470"/>
            <a:ext cx="660273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/>
              <a:t>Određivanje budžeta </a:t>
            </a:r>
            <a:r>
              <a:rPr sz="3200" dirty="0"/>
              <a:t>za PR</a:t>
            </a:r>
            <a:r>
              <a:rPr sz="3200" spc="5" dirty="0"/>
              <a:t> </a:t>
            </a:r>
            <a:r>
              <a:rPr sz="3200" dirty="0"/>
              <a:t>program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756310" y="776478"/>
            <a:ext cx="8343265" cy="3825240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354965" algn="l"/>
              </a:tabLst>
            </a:pPr>
            <a:r>
              <a:rPr sz="1450" spc="-10" dirty="0">
                <a:solidFill>
                  <a:srgbClr val="3493B9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3493B9"/>
                </a:solidFill>
                <a:latin typeface="Times New Roman"/>
                <a:cs typeface="Times New Roman"/>
              </a:rPr>
              <a:t>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Dva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pristupa 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određivanju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budžeta:</a:t>
            </a:r>
            <a:endParaRPr sz="1800" dirty="0">
              <a:latin typeface="Trebuchet MS"/>
              <a:cs typeface="Trebuchet MS"/>
            </a:endParaRPr>
          </a:p>
          <a:p>
            <a:pPr marL="355600" marR="67945" indent="-342900" algn="just">
              <a:lnSpc>
                <a:spcPct val="100000"/>
              </a:lnSpc>
              <a:spcBef>
                <a:spcPts val="994"/>
              </a:spcBef>
              <a:buClr>
                <a:srgbClr val="3493B9"/>
              </a:buClr>
              <a:buSzPct val="80555"/>
              <a:buAutoNum type="arabicPeriod"/>
              <a:tabLst>
                <a:tab pos="355600" algn="l"/>
              </a:tabLst>
            </a:pP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Metod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cilja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zadatka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–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budžet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doređuje na kraju procesa planiranja, kada 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definisani ciljevi, odabrane strategije, kao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sredstva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metode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za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njihovu  optimalnu realizaciju. Implicitna pretpostavka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je da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finansijska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sredstva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nisu  ograničavajući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404040"/>
                </a:solidFill>
                <a:latin typeface="Trebuchet MS"/>
                <a:cs typeface="Trebuchet MS"/>
              </a:rPr>
              <a:t>faktor.</a:t>
            </a:r>
            <a:endParaRPr sz="1800" dirty="0">
              <a:latin typeface="Trebuchet MS"/>
              <a:cs typeface="Trebuchet MS"/>
            </a:endParaRPr>
          </a:p>
          <a:p>
            <a:pPr marL="355600" marR="484505" indent="-342900">
              <a:lnSpc>
                <a:spcPct val="100000"/>
              </a:lnSpc>
              <a:spcBef>
                <a:spcPts val="1000"/>
              </a:spcBef>
              <a:buClr>
                <a:srgbClr val="3493B9"/>
              </a:buClr>
              <a:buSzPct val="80555"/>
              <a:buAutoNum type="arabicPeriod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praksi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obično polazi od troškova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PR-a 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prethodnom periodu, koji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se 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uvećavaju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za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neki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dogovoreni procenat. 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Problemi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nastaju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u</a:t>
            </a:r>
            <a:r>
              <a:rPr sz="1800" spc="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kriznim</a:t>
            </a:r>
            <a:endParaRPr sz="1800" dirty="0">
              <a:latin typeface="Trebuchet MS"/>
              <a:cs typeface="Trebuchet MS"/>
            </a:endParaRPr>
          </a:p>
          <a:p>
            <a:pPr marL="355600">
              <a:lnSpc>
                <a:spcPct val="100000"/>
              </a:lnSpc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situacijama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zbog pormećaja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odnosima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firma-javnost.</a:t>
            </a:r>
            <a:endParaRPr sz="18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450" spc="-10" dirty="0">
                <a:solidFill>
                  <a:srgbClr val="3493B9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3493B9"/>
                </a:solidFill>
                <a:latin typeface="Times New Roman"/>
                <a:cs typeface="Times New Roman"/>
              </a:rPr>
              <a:t>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Mogući metod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je 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ugledanje na konkurente, ali taj metod ima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ozbiljne</a:t>
            </a:r>
            <a:endParaRPr sz="1800" dirty="0">
              <a:latin typeface="Trebuchet MS"/>
              <a:cs typeface="Trebuchet MS"/>
            </a:endParaRPr>
          </a:p>
          <a:p>
            <a:pPr marL="355600" marR="5080">
              <a:lnSpc>
                <a:spcPct val="100000"/>
              </a:lnSpc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nedostatke: ne postoje dva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preduzeća sa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identičnom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situacijom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koja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može  kontrolisati istim metodama; osim toga,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preduzeće se prepušta da ga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vodi  konkurencija,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što je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loše.</a:t>
            </a:r>
            <a:endParaRPr sz="18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18616" y="4751831"/>
            <a:ext cx="7714488" cy="21061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18999"/>
            <a:ext cx="274764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5" dirty="0"/>
              <a:t>Troškovi</a:t>
            </a:r>
            <a:r>
              <a:rPr spc="-45" dirty="0"/>
              <a:t> </a:t>
            </a:r>
            <a:r>
              <a:rPr spc="-5" dirty="0"/>
              <a:t>PR-a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1472402"/>
            <a:ext cx="8439785" cy="4206240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0"/>
              </a:spcBef>
              <a:tabLst>
                <a:tab pos="354965" algn="l"/>
              </a:tabLst>
            </a:pPr>
            <a:r>
              <a:rPr sz="1450" spc="-10" dirty="0">
                <a:solidFill>
                  <a:srgbClr val="3493B9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3493B9"/>
                </a:solidFill>
                <a:latin typeface="Times New Roman"/>
                <a:cs typeface="Times New Roman"/>
              </a:rPr>
              <a:t>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Neki od tipičnih troškova PR-a</a:t>
            </a:r>
            <a:r>
              <a:rPr sz="1800" spc="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su:</a:t>
            </a:r>
            <a:endParaRPr sz="1800" dirty="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3493B9"/>
              </a:buClr>
              <a:buSzPct val="80555"/>
              <a:buAutoNum type="arabicPeriod"/>
              <a:tabLst>
                <a:tab pos="354965" algn="l"/>
                <a:tab pos="355600" algn="l"/>
              </a:tabLst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Plate 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honorari privremeno ili stalno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zaposlenih 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odjeljenju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PR-a</a:t>
            </a:r>
            <a:endParaRPr sz="1800" dirty="0">
              <a:latin typeface="Trebuchet MS"/>
              <a:cs typeface="Trebuchet MS"/>
            </a:endParaRPr>
          </a:p>
          <a:p>
            <a:pPr marL="355600" marR="5715" indent="-342900">
              <a:lnSpc>
                <a:spcPct val="100000"/>
              </a:lnSpc>
              <a:spcBef>
                <a:spcPts val="1000"/>
              </a:spcBef>
              <a:buClr>
                <a:srgbClr val="3493B9"/>
              </a:buClr>
              <a:buSzPct val="80555"/>
              <a:buAutoNum type="arabicPeriod"/>
              <a:tabLst>
                <a:tab pos="354965" algn="l"/>
                <a:tab pos="355600" algn="l"/>
                <a:tab pos="944880" algn="l"/>
                <a:tab pos="1988820" algn="l"/>
                <a:tab pos="2498090" algn="l"/>
                <a:tab pos="2954020" algn="l"/>
                <a:tab pos="3321050" algn="l"/>
                <a:tab pos="4281170" algn="l"/>
                <a:tab pos="5435600" algn="l"/>
                <a:tab pos="6525259" algn="l"/>
                <a:tab pos="7538720" algn="l"/>
              </a:tabLst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Opši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ro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š</a:t>
            </a:r>
            <a:r>
              <a:rPr sz="1800" spc="0" dirty="0">
                <a:solidFill>
                  <a:srgbClr val="404040"/>
                </a:solidFill>
                <a:latin typeface="Trebuchet MS"/>
                <a:cs typeface="Trebuchet MS"/>
              </a:rPr>
              <a:t>k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o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vi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,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k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ao	što	su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ro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š</a:t>
            </a:r>
            <a:r>
              <a:rPr sz="1800" spc="0" dirty="0">
                <a:solidFill>
                  <a:srgbClr val="404040"/>
                </a:solidFill>
                <a:latin typeface="Trebuchet MS"/>
                <a:cs typeface="Trebuchet MS"/>
              </a:rPr>
              <a:t>k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v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	p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o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sl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o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vno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g	pr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o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st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o</a:t>
            </a:r>
            <a:r>
              <a:rPr sz="1800" spc="0" dirty="0">
                <a:solidFill>
                  <a:srgbClr val="404040"/>
                </a:solidFill>
                <a:latin typeface="Trebuchet MS"/>
                <a:cs typeface="Trebuchet MS"/>
              </a:rPr>
              <a:t>r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a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,	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o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prem</a:t>
            </a:r>
            <a:r>
              <a:rPr sz="1800" spc="0" dirty="0">
                <a:solidFill>
                  <a:srgbClr val="404040"/>
                </a:solidFill>
                <a:latin typeface="Trebuchet MS"/>
                <a:cs typeface="Trebuchet MS"/>
              </a:rPr>
              <a:t>e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,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te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l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ef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o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ni,  poštarina, članarina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sl.</a:t>
            </a:r>
            <a:endParaRPr sz="1800" dirty="0">
              <a:latin typeface="Trebuchet MS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1010"/>
              </a:spcBef>
              <a:buClr>
                <a:srgbClr val="3493B9"/>
              </a:buClr>
              <a:buSzPct val="80555"/>
              <a:buAutoNum type="arabicPeriod"/>
              <a:tabLst>
                <a:tab pos="354965" algn="l"/>
                <a:tab pos="355600" algn="l"/>
                <a:tab pos="1542415" algn="l"/>
                <a:tab pos="2569845" algn="l"/>
                <a:tab pos="3061970" algn="l"/>
                <a:tab pos="3502660" algn="l"/>
                <a:tab pos="3845560" algn="l"/>
                <a:tab pos="5057140" algn="l"/>
                <a:tab pos="5824220" algn="l"/>
                <a:tab pos="7032625" algn="l"/>
                <a:tab pos="7802245" algn="l"/>
              </a:tabLst>
            </a:pPr>
            <a:r>
              <a:rPr sz="1800" spc="-85" dirty="0">
                <a:solidFill>
                  <a:srgbClr val="404040"/>
                </a:solidFill>
                <a:latin typeface="Trebuchet MS"/>
                <a:cs typeface="Trebuchet MS"/>
              </a:rPr>
              <a:t>P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r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o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iz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vo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d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r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oš</a:t>
            </a:r>
            <a:r>
              <a:rPr sz="1800" spc="0" dirty="0">
                <a:solidFill>
                  <a:srgbClr val="404040"/>
                </a:solidFill>
                <a:latin typeface="Trebuchet MS"/>
                <a:cs typeface="Trebuchet MS"/>
              </a:rPr>
              <a:t>k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o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vi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,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k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ao	što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j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e	šta</a:t>
            </a:r>
            <a:r>
              <a:rPr sz="1800" spc="0" dirty="0">
                <a:solidFill>
                  <a:srgbClr val="404040"/>
                </a:solidFill>
                <a:latin typeface="Trebuchet MS"/>
                <a:cs typeface="Trebuchet MS"/>
              </a:rPr>
              <a:t>m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anj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e	raznih	m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at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e</a:t>
            </a:r>
            <a:r>
              <a:rPr sz="1800" spc="0" dirty="0">
                <a:solidFill>
                  <a:srgbClr val="404040"/>
                </a:solidFill>
                <a:latin typeface="Trebuchet MS"/>
                <a:cs typeface="Trebuchet MS"/>
              </a:rPr>
              <a:t>r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ijal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(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v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</a:t>
            </a:r>
            <a:r>
              <a:rPr sz="1800" spc="0" dirty="0">
                <a:solidFill>
                  <a:srgbClr val="404040"/>
                </a:solidFill>
                <a:latin typeface="Trebuchet MS"/>
                <a:cs typeface="Trebuchet MS"/>
              </a:rPr>
              <a:t>d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tr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k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e, 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bilteni, dizajn, grafika itd.)</a:t>
            </a:r>
            <a:endParaRPr sz="1800" dirty="0">
              <a:latin typeface="Trebuchet MS"/>
              <a:cs typeface="Trebuchet MS"/>
            </a:endParaRPr>
          </a:p>
          <a:p>
            <a:pPr marL="355600" marR="6350" indent="-342900">
              <a:lnSpc>
                <a:spcPct val="100000"/>
              </a:lnSpc>
              <a:spcBef>
                <a:spcPts val="994"/>
              </a:spcBef>
              <a:buClr>
                <a:srgbClr val="3493B9"/>
              </a:buClr>
              <a:buSzPct val="80555"/>
              <a:buAutoNum type="arabicPeriod"/>
              <a:tabLst>
                <a:tab pos="354965" algn="l"/>
                <a:tab pos="355600" algn="l"/>
                <a:tab pos="1336675" algn="l"/>
                <a:tab pos="2687320" algn="l"/>
                <a:tab pos="3229610" algn="l"/>
                <a:tab pos="4316730" algn="l"/>
                <a:tab pos="5520690" algn="l"/>
                <a:tab pos="5741670" algn="l"/>
                <a:tab pos="7090409" algn="l"/>
                <a:tab pos="7474584" algn="l"/>
              </a:tabLst>
            </a:pPr>
            <a:r>
              <a:rPr sz="1800" spc="-195" dirty="0">
                <a:solidFill>
                  <a:srgbClr val="404040"/>
                </a:solidFill>
                <a:latin typeface="Trebuchet MS"/>
                <a:cs typeface="Trebuchet MS"/>
              </a:rPr>
              <a:t>T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r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o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š</a:t>
            </a:r>
            <a:r>
              <a:rPr sz="1800" spc="0" dirty="0">
                <a:solidFill>
                  <a:srgbClr val="404040"/>
                </a:solidFill>
                <a:latin typeface="Trebuchet MS"/>
                <a:cs typeface="Trebuchet MS"/>
              </a:rPr>
              <a:t>k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o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v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r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ž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ivanj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koj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	pre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thod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e	planiranju	i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r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aživa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n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ja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z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	</a:t>
            </a:r>
            <a:r>
              <a:rPr sz="1800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m</a:t>
            </a:r>
            <a:r>
              <a:rPr sz="1800" spc="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e</a:t>
            </a:r>
            <a:r>
              <a:rPr sz="1800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re</a:t>
            </a:r>
            <a:r>
              <a:rPr sz="1800" spc="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n</a:t>
            </a:r>
            <a:r>
              <a:rPr sz="1800" spc="0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j</a:t>
            </a:r>
            <a:r>
              <a:rPr sz="1800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e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 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rezultata</a:t>
            </a:r>
            <a:endParaRPr sz="1800" dirty="0">
              <a:latin typeface="Trebuchet MS"/>
              <a:cs typeface="Trebuchet MS"/>
            </a:endParaRPr>
          </a:p>
          <a:p>
            <a:pPr marL="355600" marR="5715" indent="-342900">
              <a:lnSpc>
                <a:spcPct val="100000"/>
              </a:lnSpc>
              <a:spcBef>
                <a:spcPts val="1000"/>
              </a:spcBef>
              <a:buClr>
                <a:srgbClr val="3493B9"/>
              </a:buClr>
              <a:buSzPct val="80555"/>
              <a:buAutoNum type="arabicPeriod"/>
              <a:tabLst>
                <a:tab pos="354965" algn="l"/>
                <a:tab pos="355600" algn="l"/>
              </a:tabLst>
            </a:pP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Troškovi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putovanja zaposlenih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odeljenju PR-a ili onih koji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angažovani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u  realizaciji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programa</a:t>
            </a:r>
            <a:endParaRPr sz="1800" dirty="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005"/>
              </a:spcBef>
              <a:buClr>
                <a:srgbClr val="3493B9"/>
              </a:buClr>
              <a:buSzPct val="80555"/>
              <a:buAutoNum type="arabicPeriod"/>
              <a:tabLst>
                <a:tab pos="354965" algn="l"/>
                <a:tab pos="355600" algn="l"/>
              </a:tabLst>
            </a:pP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Troškovi</a:t>
            </a:r>
            <a:r>
              <a:rPr sz="1800" spc="35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zakupa</a:t>
            </a:r>
            <a:r>
              <a:rPr sz="1800" spc="35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prostorija</a:t>
            </a:r>
            <a:r>
              <a:rPr sz="1800" spc="35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za</a:t>
            </a:r>
            <a:r>
              <a:rPr sz="1800" spc="35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pojedine</a:t>
            </a:r>
            <a:r>
              <a:rPr sz="1800" spc="35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akcije</a:t>
            </a:r>
            <a:r>
              <a:rPr sz="1800" spc="35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5" dirty="0">
                <a:solidFill>
                  <a:srgbClr val="404040"/>
                </a:solidFill>
                <a:latin typeface="Trebuchet MS"/>
                <a:cs typeface="Trebuchet MS"/>
              </a:rPr>
              <a:t>(npr.</a:t>
            </a:r>
            <a:r>
              <a:rPr sz="1800" spc="35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sala</a:t>
            </a:r>
            <a:r>
              <a:rPr sz="1800" spc="3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za</a:t>
            </a:r>
            <a:r>
              <a:rPr sz="1800" spc="35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konferenciju</a:t>
            </a:r>
            <a:r>
              <a:rPr sz="1800" spc="35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za</a:t>
            </a:r>
            <a:endParaRPr sz="1800" dirty="0">
              <a:latin typeface="Trebuchet MS"/>
              <a:cs typeface="Trebuchet MS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štampu)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sl</a:t>
            </a:r>
            <a:endParaRPr sz="18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18999"/>
            <a:ext cx="899729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 err="1"/>
              <a:t>Definisanje</a:t>
            </a:r>
            <a:r>
              <a:rPr spc="-30" dirty="0"/>
              <a:t> </a:t>
            </a:r>
            <a:r>
              <a:rPr spc="-5" dirty="0" err="1" smtClean="0"/>
              <a:t>strategije</a:t>
            </a:r>
            <a:r>
              <a:rPr lang="sr-Latn-RS" spc="-5" dirty="0" smtClean="0"/>
              <a:t> odnosa sa javnošću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756310" y="983437"/>
            <a:ext cx="8442325" cy="50906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ts val="2055"/>
              </a:lnSpc>
              <a:spcBef>
                <a:spcPts val="100"/>
              </a:spcBef>
              <a:tabLst>
                <a:tab pos="354965" algn="l"/>
                <a:tab pos="1612265" algn="l"/>
                <a:tab pos="2360930" algn="l"/>
                <a:tab pos="2812415" algn="l"/>
                <a:tab pos="3850004" algn="l"/>
                <a:tab pos="4545330" algn="l"/>
                <a:tab pos="4998085" algn="l"/>
                <a:tab pos="5748020" algn="l"/>
                <a:tab pos="7031355" algn="l"/>
              </a:tabLst>
            </a:pPr>
            <a:r>
              <a:rPr sz="1450" spc="-10" dirty="0">
                <a:solidFill>
                  <a:srgbClr val="3493B9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3493B9"/>
                </a:solidFill>
                <a:latin typeface="Times New Roman"/>
                <a:cs typeface="Times New Roman"/>
              </a:rPr>
              <a:t>	</a:t>
            </a:r>
            <a:r>
              <a:rPr lang="sr-Latn-RS" sz="1800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Organizacija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može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da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odabere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neku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od	četiri	strategije:	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anticipiranj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e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,</a:t>
            </a:r>
            <a:endParaRPr sz="1800" dirty="0">
              <a:latin typeface="Trebuchet MS"/>
              <a:cs typeface="Trebuchet MS"/>
            </a:endParaRPr>
          </a:p>
          <a:p>
            <a:pPr marL="355600">
              <a:lnSpc>
                <a:spcPts val="2055"/>
              </a:lnSpc>
            </a:pP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prilagođavanj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e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,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protivljenj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e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i</a:t>
            </a:r>
            <a:r>
              <a:rPr sz="1800" spc="3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izbegavanj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e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.</a:t>
            </a:r>
            <a:endParaRPr sz="1800" dirty="0">
              <a:latin typeface="Trebuchet MS"/>
              <a:cs typeface="Trebuchet MS"/>
            </a:endParaRPr>
          </a:p>
          <a:p>
            <a:pPr marL="355600" marR="5715" indent="-342900" algn="just">
              <a:lnSpc>
                <a:spcPts val="1939"/>
              </a:lnSpc>
              <a:spcBef>
                <a:spcPts val="1030"/>
              </a:spcBef>
            </a:pPr>
            <a:r>
              <a:rPr sz="1450" spc="-10" dirty="0">
                <a:solidFill>
                  <a:srgbClr val="3493B9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3493B9"/>
                </a:solidFill>
                <a:latin typeface="Times New Roman"/>
                <a:cs typeface="Times New Roman"/>
              </a:rPr>
              <a:t> 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Kod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anticipativne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strategije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organizacija </a:t>
            </a:r>
            <a:r>
              <a:rPr sz="1800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predviđa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zahteve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javnosti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priprema 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odgovor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na njih. </a:t>
            </a:r>
            <a:r>
              <a:rPr sz="1800" spc="-65" dirty="0">
                <a:solidFill>
                  <a:srgbClr val="404040"/>
                </a:solidFill>
                <a:latin typeface="Trebuchet MS"/>
                <a:cs typeface="Trebuchet MS"/>
              </a:rPr>
              <a:t>Npr.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ako firma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planira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povećanje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cena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, može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očekivati  negativna reakcija javnosti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vidu kritike, bojkota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sl. Firma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mora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unapred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 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osmisliti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dobru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komunikaciju kako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obrazložila svoj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plan i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pridobila 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relevantne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segmente</a:t>
            </a:r>
            <a:r>
              <a:rPr sz="1800" spc="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javnosti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.</a:t>
            </a:r>
            <a:endParaRPr sz="2100" dirty="0">
              <a:latin typeface="Times New Roman"/>
              <a:cs typeface="Times New Roman"/>
            </a:endParaRPr>
          </a:p>
          <a:p>
            <a:pPr marL="355600" marR="8890" indent="-342900" algn="just">
              <a:lnSpc>
                <a:spcPts val="1939"/>
              </a:lnSpc>
              <a:spcBef>
                <a:spcPts val="1555"/>
              </a:spcBef>
            </a:pPr>
            <a:r>
              <a:rPr sz="1450" spc="-10" dirty="0">
                <a:solidFill>
                  <a:srgbClr val="3493B9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3493B9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Strategija prilagođavanja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–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reaktivna strategija; 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organizacija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čeka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reakcije  javnosti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nastoji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da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oslabi njene negativne</a:t>
            </a:r>
            <a:r>
              <a:rPr sz="1800" spc="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efekte.</a:t>
            </a:r>
            <a:endParaRPr sz="1800" dirty="0">
              <a:latin typeface="Trebuchet MS"/>
              <a:cs typeface="Trebuchet MS"/>
            </a:endParaRPr>
          </a:p>
          <a:p>
            <a:pPr marL="355600" marR="5080" indent="-342900" algn="just">
              <a:lnSpc>
                <a:spcPct val="90000"/>
              </a:lnSpc>
              <a:spcBef>
                <a:spcPts val="969"/>
              </a:spcBef>
            </a:pPr>
            <a:r>
              <a:rPr sz="1450" spc="-10" dirty="0">
                <a:solidFill>
                  <a:srgbClr val="3493B9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3493B9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Strategija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protivljenja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podrazumeva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da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je </a:t>
            </a:r>
            <a:r>
              <a:rPr lang="en-US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organizacija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dovoljno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jako da 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podnese negativne posledice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po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imidž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poslovne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rezultate, pri čemu treba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da 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pronađe saveznike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nekom drugom segmentu javnosti. </a:t>
            </a:r>
            <a:r>
              <a:rPr sz="1800" spc="-65" dirty="0">
                <a:solidFill>
                  <a:srgbClr val="404040"/>
                </a:solidFill>
                <a:latin typeface="Trebuchet MS"/>
                <a:cs typeface="Trebuchet MS"/>
              </a:rPr>
              <a:t>Npr.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ako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se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očekuje 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da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će sindikat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da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organizuje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šrajk,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menadžment može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pokušati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unapred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da 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umanji njegov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značaj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ili opravdanost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očima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pripadnika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drugih segmenata  javnosti.</a:t>
            </a:r>
            <a:endParaRPr sz="1800" dirty="0">
              <a:latin typeface="Trebuchet MS"/>
              <a:cs typeface="Trebuchet MS"/>
            </a:endParaRPr>
          </a:p>
          <a:p>
            <a:pPr marL="355600" marR="6985" indent="-342900" algn="just">
              <a:lnSpc>
                <a:spcPct val="90100"/>
              </a:lnSpc>
              <a:spcBef>
                <a:spcPts val="994"/>
              </a:spcBef>
            </a:pPr>
            <a:r>
              <a:rPr sz="1450" spc="-10" dirty="0">
                <a:solidFill>
                  <a:srgbClr val="3493B9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3493B9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Strategija izbjegavanja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je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defanzivna;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podrazumeva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da</a:t>
            </a:r>
            <a:r>
              <a:rPr lang="sr-Latn-RS"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 ogranizacija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zapravo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izbegava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komunikaciju, jer ne vidi mogućnost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da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nešto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promeni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u 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stavovima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javnosti.</a:t>
            </a:r>
            <a:endParaRPr sz="18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18999"/>
            <a:ext cx="442023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Izbor pourke </a:t>
            </a:r>
            <a:r>
              <a:rPr dirty="0"/>
              <a:t>i</a:t>
            </a:r>
            <a:r>
              <a:rPr spc="-80" dirty="0"/>
              <a:t> </a:t>
            </a:r>
            <a:r>
              <a:rPr spc="-5" dirty="0"/>
              <a:t>medija</a:t>
            </a:r>
          </a:p>
        </p:txBody>
      </p:sp>
      <p:sp>
        <p:nvSpPr>
          <p:cNvPr id="3" name="object 3"/>
          <p:cNvSpPr/>
          <p:nvPr/>
        </p:nvSpPr>
        <p:spPr>
          <a:xfrm>
            <a:off x="4174317" y="4525009"/>
            <a:ext cx="2774301" cy="227615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56310" y="902970"/>
            <a:ext cx="8441055" cy="3698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6350" indent="-342900" algn="just">
              <a:lnSpc>
                <a:spcPct val="100000"/>
              </a:lnSpc>
              <a:spcBef>
                <a:spcPts val="100"/>
              </a:spcBef>
            </a:pPr>
            <a:r>
              <a:rPr sz="1450" spc="-10" dirty="0">
                <a:solidFill>
                  <a:srgbClr val="3493B9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3493B9"/>
                </a:solidFill>
                <a:latin typeface="Times New Roman"/>
                <a:cs typeface="Times New Roman"/>
              </a:rPr>
              <a:t> </a:t>
            </a:r>
            <a:r>
              <a:rPr sz="1800" spc="-30" dirty="0">
                <a:solidFill>
                  <a:srgbClr val="404040"/>
                </a:solidFill>
                <a:latin typeface="Trebuchet MS"/>
                <a:cs typeface="Trebuchet MS"/>
              </a:rPr>
              <a:t>Pri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izradi strategije potebno je posvetiti pažnju kreiranju poruke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izboru </a:t>
            </a:r>
            <a:r>
              <a:rPr sz="1800" spc="5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medija za njen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prenos.</a:t>
            </a:r>
            <a:endParaRPr sz="18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  <a:tab pos="875030" algn="l"/>
                <a:tab pos="1746885" algn="l"/>
                <a:tab pos="2123440" algn="l"/>
                <a:tab pos="3385185" algn="l"/>
                <a:tab pos="4322445" algn="l"/>
                <a:tab pos="4856480" algn="l"/>
                <a:tab pos="5836285" algn="l"/>
                <a:tab pos="6390640" algn="l"/>
                <a:tab pos="7839075" algn="l"/>
              </a:tabLst>
            </a:pPr>
            <a:r>
              <a:rPr sz="1450" spc="-10" dirty="0">
                <a:solidFill>
                  <a:srgbClr val="3493B9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3493B9"/>
                </a:solidFill>
                <a:latin typeface="Times New Roman"/>
                <a:cs typeface="Times New Roman"/>
              </a:rPr>
              <a:t>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Cilj	poruke	je	formiranje	stavova	kod	javnosti	koji	obezbjeđuju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njenu</a:t>
            </a:r>
            <a:endParaRPr sz="1800" dirty="0">
              <a:latin typeface="Trebuchet MS"/>
              <a:cs typeface="Trebuchet MS"/>
            </a:endParaRPr>
          </a:p>
          <a:p>
            <a:pPr marL="355600">
              <a:lnSpc>
                <a:spcPct val="100000"/>
              </a:lnSpc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naklonost </a:t>
            </a:r>
            <a:r>
              <a:rPr sz="1800" dirty="0" err="1">
                <a:solidFill>
                  <a:srgbClr val="404040"/>
                </a:solidFill>
                <a:latin typeface="Trebuchet MS"/>
                <a:cs typeface="Trebuchet MS"/>
              </a:rPr>
              <a:t>prema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aktivnostima</a:t>
            </a:r>
            <a:r>
              <a:rPr lang="en-U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en-US"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organizacije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.</a:t>
            </a:r>
            <a:endParaRPr sz="1800" dirty="0">
              <a:latin typeface="Trebuchet MS"/>
              <a:cs typeface="Trebuchet MS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994"/>
              </a:spcBef>
            </a:pPr>
            <a:r>
              <a:rPr sz="1450" spc="-10" dirty="0">
                <a:solidFill>
                  <a:srgbClr val="3493B9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3493B9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Prilikom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izbora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medija,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potrebno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je voditi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računa o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njihovim tehničkim 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karakteristikama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(u odnosu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na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odabrani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segment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javnosti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cilj  komuniciranja),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ekonomskim karakteristikama</a:t>
            </a:r>
            <a:r>
              <a:rPr sz="1800" spc="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(troškovi)</a:t>
            </a:r>
            <a:endParaRPr sz="1800" dirty="0">
              <a:latin typeface="Trebuchet MS"/>
              <a:cs typeface="Trebuchet MS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1010"/>
              </a:spcBef>
            </a:pPr>
            <a:r>
              <a:rPr sz="1450" spc="-10" dirty="0">
                <a:solidFill>
                  <a:srgbClr val="3493B9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3493B9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Prilikom </a:t>
            </a:r>
            <a:r>
              <a:rPr sz="1800" b="1" u="heavy" spc="-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internog</a:t>
            </a:r>
            <a:r>
              <a:rPr sz="1800" b="1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komuniciranja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razlikujemo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direktne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(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govor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rukovodilaca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ili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direktora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pred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zaposlenima, ili komunikacija rukovodilaca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sa 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zaposlenima pojedinačno)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indirektne kanale (posteri pisma, bilteni,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brošure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,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snimljeni govori,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snimljene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izjave, obezbjeđivanje zaposlenima 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poseban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prist</a:t>
            </a:r>
            <a:r>
              <a:rPr lang="sr-Latn-RS"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u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p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sajtu, </a:t>
            </a:r>
            <a:r>
              <a:rPr sz="1800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gde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mogu naći specifične informacije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itd.)</a:t>
            </a:r>
            <a:endParaRPr sz="18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18999"/>
            <a:ext cx="64122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Eksterna javnost i </a:t>
            </a:r>
            <a:r>
              <a:rPr spc="-5" dirty="0"/>
              <a:t>izbor</a:t>
            </a:r>
            <a:r>
              <a:rPr spc="-85" dirty="0"/>
              <a:t> </a:t>
            </a:r>
            <a:r>
              <a:rPr spc="-5" dirty="0"/>
              <a:t>medija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993140"/>
            <a:ext cx="8441690" cy="5598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6985" indent="-342900" algn="just">
              <a:lnSpc>
                <a:spcPct val="100000"/>
              </a:lnSpc>
              <a:spcBef>
                <a:spcPts val="100"/>
              </a:spcBef>
            </a:pPr>
            <a:r>
              <a:rPr sz="1450" spc="-10" dirty="0">
                <a:solidFill>
                  <a:srgbClr val="3493B9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3493B9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Svi kanali koji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koriste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internom komuniciranju,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mogu se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koristiti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za  komunikaciju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sa </a:t>
            </a:r>
            <a:r>
              <a:rPr sz="1800" b="1" spc="-5" dirty="0">
                <a:solidFill>
                  <a:srgbClr val="404040"/>
                </a:solidFill>
                <a:latin typeface="Trebuchet MS"/>
                <a:cs typeface="Trebuchet MS"/>
              </a:rPr>
              <a:t>eksternom javnošću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. Međutim, treba voditi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računa o 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određenom specifičnostima:</a:t>
            </a:r>
            <a:endParaRPr sz="1800" dirty="0">
              <a:latin typeface="Trebuchet MS"/>
              <a:cs typeface="Trebuchet MS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994"/>
              </a:spcBef>
              <a:buClr>
                <a:srgbClr val="3493B9"/>
              </a:buClr>
              <a:buSzPct val="80555"/>
              <a:buAutoNum type="arabicPeriod"/>
              <a:tabLst>
                <a:tab pos="355600" algn="l"/>
              </a:tabLst>
            </a:pP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Komuniciranjem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eksternom </a:t>
            </a:r>
            <a:r>
              <a:rPr sz="1800" dirty="0" err="1">
                <a:solidFill>
                  <a:srgbClr val="404040"/>
                </a:solidFill>
                <a:latin typeface="Trebuchet MS"/>
                <a:cs typeface="Trebuchet MS"/>
              </a:rPr>
              <a:t>javnošću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sr-Latn-RS"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organizacija 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se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uključuje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sistem  javnog, društvenog komuniciranja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kome vladaju određeni standardi,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zakoni i 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pravila;</a:t>
            </a:r>
            <a:endParaRPr sz="1800" dirty="0">
              <a:latin typeface="Trebuchet MS"/>
              <a:cs typeface="Trebuchet MS"/>
            </a:endParaRPr>
          </a:p>
          <a:p>
            <a:pPr marL="355600" marR="7620" indent="-342900" algn="just">
              <a:lnSpc>
                <a:spcPct val="100000"/>
              </a:lnSpc>
              <a:spcBef>
                <a:spcPts val="994"/>
              </a:spcBef>
              <a:buClr>
                <a:srgbClr val="3493B9"/>
              </a:buClr>
              <a:buSzPct val="80555"/>
              <a:buAutoNum type="arabicPeriod"/>
              <a:tabLst>
                <a:tab pos="35560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Auditorijum, </a:t>
            </a:r>
            <a:r>
              <a:rPr sz="1800" dirty="0" err="1">
                <a:solidFill>
                  <a:srgbClr val="404040"/>
                </a:solidFill>
                <a:latin typeface="Trebuchet MS"/>
                <a:cs typeface="Trebuchet MS"/>
              </a:rPr>
              <a:t>kao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d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e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o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ukupne javnosti,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koji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čni našu ciljnu grupu teže je  definisati,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još teže prostorno locirati;</a:t>
            </a:r>
            <a:endParaRPr sz="1800" dirty="0">
              <a:latin typeface="Trebuchet MS"/>
              <a:cs typeface="Trebuchet MS"/>
            </a:endParaRPr>
          </a:p>
          <a:p>
            <a:pPr marL="355600" marR="5715" indent="-342900" algn="just">
              <a:lnSpc>
                <a:spcPct val="100000"/>
              </a:lnSpc>
              <a:spcBef>
                <a:spcPts val="1010"/>
              </a:spcBef>
              <a:buClr>
                <a:srgbClr val="3493B9"/>
              </a:buClr>
              <a:buSzPct val="80555"/>
              <a:buAutoNum type="arabicPeriod"/>
              <a:tabLst>
                <a:tab pos="355600" algn="l"/>
              </a:tabLst>
            </a:pP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Pripadnici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svakog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segmenta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javnosti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većoj ili manjoj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mjeri su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izloženi  komunikativnom pritisku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iz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raznovrsnih izvora,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ne samo </a:t>
            </a:r>
            <a:r>
              <a:rPr sz="1800" dirty="0" err="1">
                <a:solidFill>
                  <a:srgbClr val="404040"/>
                </a:solidFill>
                <a:latin typeface="Trebuchet MS"/>
                <a:cs typeface="Trebuchet MS"/>
              </a:rPr>
              <a:t>iz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konkretn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e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 </a:t>
            </a:r>
            <a:r>
              <a:rPr lang="sr-Latn-RS" dirty="0" smtClean="0">
                <a:solidFill>
                  <a:srgbClr val="404040"/>
                </a:solidFill>
                <a:latin typeface="Trebuchet MS"/>
                <a:cs typeface="Trebuchet MS"/>
              </a:rPr>
              <a:t>otganizacije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,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je borba za njihovu pažnju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interesovanje</a:t>
            </a:r>
            <a:r>
              <a:rPr sz="1800" spc="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oštra;</a:t>
            </a:r>
            <a:endParaRPr sz="1800" dirty="0">
              <a:latin typeface="Trebuchet MS"/>
              <a:cs typeface="Trebuchet MS"/>
            </a:endParaRPr>
          </a:p>
          <a:p>
            <a:pPr marL="355600" marR="6350" indent="-342900" algn="just">
              <a:lnSpc>
                <a:spcPct val="100000"/>
              </a:lnSpc>
              <a:spcBef>
                <a:spcPts val="1000"/>
              </a:spcBef>
              <a:buClr>
                <a:srgbClr val="3493B9"/>
              </a:buClr>
              <a:buSzPct val="80555"/>
              <a:buAutoNum type="arabicPeriod"/>
              <a:tabLst>
                <a:tab pos="355600" algn="l"/>
              </a:tabLst>
            </a:pP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Kontrola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eksternih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kanala komuniciranja, čak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kod plaćenih oglasa, manja </a:t>
            </a:r>
            <a:r>
              <a:rPr sz="1800" spc="0" dirty="0">
                <a:solidFill>
                  <a:srgbClr val="404040"/>
                </a:solidFill>
                <a:latin typeface="Trebuchet MS"/>
                <a:cs typeface="Trebuchet MS"/>
              </a:rPr>
              <a:t>je 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nego kod internog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komuniciranja.</a:t>
            </a:r>
            <a:endParaRPr sz="1800" dirty="0">
              <a:latin typeface="Trebuchet MS"/>
              <a:cs typeface="Trebuchet MS"/>
            </a:endParaRPr>
          </a:p>
          <a:p>
            <a:pPr marL="355600" marR="7620" indent="-342900" algn="just">
              <a:lnSpc>
                <a:spcPct val="100000"/>
              </a:lnSpc>
              <a:spcBef>
                <a:spcPts val="994"/>
              </a:spcBef>
            </a:pPr>
            <a:r>
              <a:rPr sz="1450" spc="-10" dirty="0">
                <a:solidFill>
                  <a:srgbClr val="3493B9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3493B9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Direktno komuniciranje je posebno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značajno po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dva osnova: neposredno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se 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utiče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na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učesnike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direktnom komuniciranju,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a zatim se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informacije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šire 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sistemom „od usta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do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usta“; osim toga,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postoji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potencijalni interes masovnih  medija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da na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svoj način emituju ono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što je rečeno 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direktnom obraćanju  javnosti</a:t>
            </a:r>
            <a:endParaRPr sz="18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18999"/>
            <a:ext cx="601853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Oblici kontakata </a:t>
            </a:r>
            <a:r>
              <a:rPr dirty="0"/>
              <a:t>sa</a:t>
            </a:r>
            <a:r>
              <a:rPr spc="-40" dirty="0"/>
              <a:t> </a:t>
            </a:r>
            <a:r>
              <a:rPr spc="-5" dirty="0"/>
              <a:t>medijima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993140"/>
            <a:ext cx="8333105" cy="4142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450" spc="-10" dirty="0">
                <a:solidFill>
                  <a:srgbClr val="3493B9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3493B9"/>
                </a:solidFill>
                <a:latin typeface="Times New Roman"/>
                <a:cs typeface="Times New Roman"/>
              </a:rPr>
              <a:t>	</a:t>
            </a:r>
            <a:r>
              <a:rPr lang="sr-Latn-RS" spc="-10" dirty="0" smtClean="0">
                <a:solidFill>
                  <a:srgbClr val="404040"/>
                </a:solidFill>
                <a:latin typeface="Trebuchet MS"/>
                <a:cs typeface="Times New Roman"/>
              </a:rPr>
              <a:t>Organizacije</a:t>
            </a:r>
            <a:r>
              <a:rPr sz="1800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ima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ju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više oblika kontakta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medijima na raspolaganju, pri čemu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se  po značaju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najviše izdvajaju </a:t>
            </a:r>
            <a:r>
              <a:rPr sz="1800" b="1" spc="-5" dirty="0">
                <a:solidFill>
                  <a:srgbClr val="404040"/>
                </a:solidFill>
                <a:latin typeface="Trebuchet MS"/>
                <a:cs typeface="Trebuchet MS"/>
              </a:rPr>
              <a:t>saopštenja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za štampu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b="1" spc="-5" dirty="0">
                <a:solidFill>
                  <a:srgbClr val="404040"/>
                </a:solidFill>
                <a:latin typeface="Trebuchet MS"/>
                <a:cs typeface="Trebuchet MS"/>
              </a:rPr>
              <a:t>konferencije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za </a:t>
            </a:r>
            <a:r>
              <a:rPr sz="1800" b="1" spc="-5" dirty="0">
                <a:solidFill>
                  <a:srgbClr val="404040"/>
                </a:solidFill>
                <a:latin typeface="Trebuchet MS"/>
                <a:cs typeface="Trebuchet MS"/>
              </a:rPr>
              <a:t>štampu.</a:t>
            </a:r>
            <a:endParaRPr sz="1800" b="1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2100" dirty="0">
              <a:latin typeface="Times New Roman"/>
              <a:cs typeface="Times New Roman"/>
            </a:endParaRPr>
          </a:p>
          <a:p>
            <a:pPr marL="355600" marR="33655" indent="-342900" algn="just">
              <a:lnSpc>
                <a:spcPct val="100000"/>
              </a:lnSpc>
              <a:spcBef>
                <a:spcPts val="1740"/>
              </a:spcBef>
            </a:pPr>
            <a:r>
              <a:rPr sz="1450" spc="-10" dirty="0">
                <a:solidFill>
                  <a:srgbClr val="3493B9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3493B9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Saopštenja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za štampu –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podrazumijeva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da se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radi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vesti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nekom događaju 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u </a:t>
            </a:r>
            <a:r>
              <a:rPr lang="en-US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organiyaciji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koju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en-US" smtClean="0">
                <a:solidFill>
                  <a:srgbClr val="404040"/>
                </a:solidFill>
                <a:latin typeface="Trebuchet MS"/>
                <a:cs typeface="Trebuchet MS"/>
              </a:rPr>
              <a:t>organizacija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želi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plasira 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javnost, ali ne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formi plaćenog  oglasa,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pri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čemu može imati dnevnu ili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trajniju</a:t>
            </a:r>
            <a:r>
              <a:rPr sz="1800" spc="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vrednost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.</a:t>
            </a:r>
            <a:endParaRPr sz="1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2100" dirty="0">
              <a:latin typeface="Times New Roman"/>
              <a:cs typeface="Times New Roman"/>
            </a:endParaRPr>
          </a:p>
          <a:p>
            <a:pPr marL="355600" marR="120014" indent="-342900">
              <a:lnSpc>
                <a:spcPct val="100000"/>
              </a:lnSpc>
              <a:spcBef>
                <a:spcPts val="1745"/>
              </a:spcBef>
              <a:tabLst>
                <a:tab pos="354965" algn="l"/>
              </a:tabLst>
            </a:pPr>
            <a:r>
              <a:rPr sz="1450" spc="-10" dirty="0">
                <a:solidFill>
                  <a:srgbClr val="3493B9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3493B9"/>
                </a:solidFill>
                <a:latin typeface="Times New Roman"/>
                <a:cs typeface="Times New Roman"/>
              </a:rPr>
              <a:t>	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Konferencije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za štampu –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složeniji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najvažniji oblik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odnosa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sr-Latn-RS" spc="-5" dirty="0">
                <a:solidFill>
                  <a:srgbClr val="404040"/>
                </a:solidFill>
                <a:latin typeface="Trebuchet MS"/>
                <a:cs typeface="Trebuchet MS"/>
              </a:rPr>
              <a:t>o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rganizacije </a:t>
            </a:r>
            <a:r>
              <a:rPr sz="1800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sa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 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medijima; novinari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pozivaju na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određeno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mesto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određeno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vreme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kako 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bi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čuli ili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sami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učestvovali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nekom događaju; organizuje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onda kada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je  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vest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jako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važna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očekuje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se da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će izazvati mnogo pitanja, ili ukoliko </a:t>
            </a:r>
            <a:r>
              <a:rPr sz="1800" dirty="0" err="1">
                <a:solidFill>
                  <a:srgbClr val="404040"/>
                </a:solidFill>
                <a:latin typeface="Trebuchet MS"/>
                <a:cs typeface="Trebuchet MS"/>
              </a:rPr>
              <a:t>sama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 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vest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iziskuje prikazivanje nekog modela ili posebnih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stavki.</a:t>
            </a:r>
            <a:endParaRPr sz="18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34733" y="3450247"/>
            <a:ext cx="351396" cy="15120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451419" y="3938990"/>
            <a:ext cx="1222247" cy="13134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193122" y="3037870"/>
            <a:ext cx="1268082" cy="200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68151" y="2900411"/>
            <a:ext cx="825017" cy="33601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683453" y="3037869"/>
            <a:ext cx="229171" cy="44292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858435" y="3587706"/>
            <a:ext cx="1038910" cy="125240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676529" y="2961504"/>
            <a:ext cx="1130579" cy="180223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326564" y="2992051"/>
            <a:ext cx="213893" cy="39710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373829" y="3068416"/>
            <a:ext cx="1191691" cy="274917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296008" y="3587706"/>
            <a:ext cx="1222248" cy="1344042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915487" y="3740438"/>
            <a:ext cx="1283360" cy="1298223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666028" y="3618251"/>
            <a:ext cx="0" cy="1450975"/>
          </a:xfrm>
          <a:custGeom>
            <a:avLst/>
            <a:gdLst/>
            <a:ahLst/>
            <a:cxnLst/>
            <a:rect l="l" t="t" r="r" b="b"/>
            <a:pathLst>
              <a:path h="1450975">
                <a:moveTo>
                  <a:pt x="0" y="1450954"/>
                </a:moveTo>
                <a:lnTo>
                  <a:pt x="0" y="0"/>
                </a:lnTo>
              </a:path>
            </a:pathLst>
          </a:custGeom>
          <a:ln w="4583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897347" y="3480792"/>
            <a:ext cx="0" cy="932180"/>
          </a:xfrm>
          <a:custGeom>
            <a:avLst/>
            <a:gdLst/>
            <a:ahLst/>
            <a:cxnLst/>
            <a:rect l="l" t="t" r="r" b="b"/>
            <a:pathLst>
              <a:path h="932179">
                <a:moveTo>
                  <a:pt x="0" y="931665"/>
                </a:moveTo>
                <a:lnTo>
                  <a:pt x="0" y="0"/>
                </a:lnTo>
              </a:path>
            </a:pathLst>
          </a:custGeom>
          <a:ln w="381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676530" y="3450245"/>
            <a:ext cx="0" cy="901700"/>
          </a:xfrm>
          <a:custGeom>
            <a:avLst/>
            <a:gdLst/>
            <a:ahLst/>
            <a:cxnLst/>
            <a:rect l="l" t="t" r="r" b="b"/>
            <a:pathLst>
              <a:path h="901700">
                <a:moveTo>
                  <a:pt x="0" y="901119"/>
                </a:moveTo>
                <a:lnTo>
                  <a:pt x="0" y="0"/>
                </a:lnTo>
              </a:path>
            </a:pathLst>
          </a:custGeom>
          <a:ln w="2291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1794694" y="3618251"/>
            <a:ext cx="0" cy="1023619"/>
          </a:xfrm>
          <a:custGeom>
            <a:avLst/>
            <a:gdLst/>
            <a:ahLst/>
            <a:cxnLst/>
            <a:rect l="l" t="t" r="r" b="b"/>
            <a:pathLst>
              <a:path h="1023620">
                <a:moveTo>
                  <a:pt x="0" y="1023304"/>
                </a:moveTo>
                <a:lnTo>
                  <a:pt x="0" y="0"/>
                </a:lnTo>
              </a:path>
            </a:pathLst>
          </a:custGeom>
          <a:ln w="763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257098" y="2969140"/>
            <a:ext cx="916940" cy="0"/>
          </a:xfrm>
          <a:custGeom>
            <a:avLst/>
            <a:gdLst/>
            <a:ahLst/>
            <a:cxnLst/>
            <a:rect l="l" t="t" r="r" b="b"/>
            <a:pathLst>
              <a:path w="916940">
                <a:moveTo>
                  <a:pt x="0" y="0"/>
                </a:moveTo>
                <a:lnTo>
                  <a:pt x="916686" y="0"/>
                </a:lnTo>
              </a:path>
            </a:pathLst>
          </a:custGeom>
          <a:ln w="916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891854" y="3083689"/>
            <a:ext cx="932180" cy="0"/>
          </a:xfrm>
          <a:custGeom>
            <a:avLst/>
            <a:gdLst/>
            <a:ahLst/>
            <a:cxnLst/>
            <a:rect l="l" t="t" r="r" b="b"/>
            <a:pathLst>
              <a:path w="932179">
                <a:moveTo>
                  <a:pt x="0" y="0"/>
                </a:moveTo>
                <a:lnTo>
                  <a:pt x="931964" y="0"/>
                </a:lnTo>
              </a:path>
            </a:pathLst>
          </a:custGeom>
          <a:ln w="4581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704223" y="3205874"/>
            <a:ext cx="1100455" cy="0"/>
          </a:xfrm>
          <a:custGeom>
            <a:avLst/>
            <a:gdLst/>
            <a:ahLst/>
            <a:cxnLst/>
            <a:rect l="l" t="t" r="r" b="b"/>
            <a:pathLst>
              <a:path w="1100454">
                <a:moveTo>
                  <a:pt x="0" y="0"/>
                </a:moveTo>
                <a:lnTo>
                  <a:pt x="1100023" y="0"/>
                </a:lnTo>
              </a:path>
            </a:pathLst>
          </a:custGeom>
          <a:ln w="9163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241819" y="4748468"/>
            <a:ext cx="1054735" cy="0"/>
          </a:xfrm>
          <a:custGeom>
            <a:avLst/>
            <a:gdLst/>
            <a:ahLst/>
            <a:cxnLst/>
            <a:rect l="l" t="t" r="r" b="b"/>
            <a:pathLst>
              <a:path w="1054734">
                <a:moveTo>
                  <a:pt x="0" y="0"/>
                </a:moveTo>
                <a:lnTo>
                  <a:pt x="1054188" y="0"/>
                </a:lnTo>
              </a:path>
            </a:pathLst>
          </a:custGeom>
          <a:ln w="3818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461205" y="4863017"/>
            <a:ext cx="1069975" cy="0"/>
          </a:xfrm>
          <a:custGeom>
            <a:avLst/>
            <a:gdLst/>
            <a:ahLst/>
            <a:cxnLst/>
            <a:rect l="l" t="t" r="r" b="b"/>
            <a:pathLst>
              <a:path w="1069975">
                <a:moveTo>
                  <a:pt x="0" y="0"/>
                </a:moveTo>
                <a:lnTo>
                  <a:pt x="1069467" y="0"/>
                </a:lnTo>
              </a:path>
            </a:pathLst>
          </a:custGeom>
          <a:ln w="3054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334919" y="4878290"/>
            <a:ext cx="581025" cy="0"/>
          </a:xfrm>
          <a:custGeom>
            <a:avLst/>
            <a:gdLst/>
            <a:ahLst/>
            <a:cxnLst/>
            <a:rect l="l" t="t" r="r" b="b"/>
            <a:pathLst>
              <a:path w="581025">
                <a:moveTo>
                  <a:pt x="0" y="0"/>
                </a:moveTo>
                <a:lnTo>
                  <a:pt x="580567" y="0"/>
                </a:lnTo>
              </a:path>
            </a:pathLst>
          </a:custGeom>
          <a:ln w="4581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0526611" y="5031023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>
                <a:moveTo>
                  <a:pt x="0" y="0"/>
                </a:moveTo>
                <a:lnTo>
                  <a:pt x="1145857" y="0"/>
                </a:lnTo>
              </a:path>
            </a:pathLst>
          </a:custGeom>
          <a:ln w="3818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673667" y="5038659"/>
            <a:ext cx="1130935" cy="0"/>
          </a:xfrm>
          <a:custGeom>
            <a:avLst/>
            <a:gdLst/>
            <a:ahLst/>
            <a:cxnLst/>
            <a:rect l="l" t="t" r="r" b="b"/>
            <a:pathLst>
              <a:path w="1130935">
                <a:moveTo>
                  <a:pt x="0" y="0"/>
                </a:moveTo>
                <a:lnTo>
                  <a:pt x="1130579" y="0"/>
                </a:lnTo>
              </a:path>
            </a:pathLst>
          </a:custGeom>
          <a:ln w="3818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55573" y="5267757"/>
            <a:ext cx="1375410" cy="0"/>
          </a:xfrm>
          <a:custGeom>
            <a:avLst/>
            <a:gdLst/>
            <a:ahLst/>
            <a:cxnLst/>
            <a:rect l="l" t="t" r="r" b="b"/>
            <a:pathLst>
              <a:path w="1375410">
                <a:moveTo>
                  <a:pt x="0" y="0"/>
                </a:moveTo>
                <a:lnTo>
                  <a:pt x="1375029" y="0"/>
                </a:lnTo>
              </a:path>
            </a:pathLst>
          </a:custGeom>
          <a:ln w="4581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3213767" y="2589883"/>
            <a:ext cx="161925" cy="8045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5100" u="heavy" spc="-630" dirty="0">
                <a:solidFill>
                  <a:srgbClr val="2A2A2B"/>
                </a:solidFill>
                <a:uFill>
                  <a:solidFill>
                    <a:srgbClr val="2A2A2B"/>
                  </a:solidFill>
                </a:uFill>
                <a:latin typeface="Arial"/>
                <a:cs typeface="Arial"/>
              </a:rPr>
              <a:t>-</a:t>
            </a:r>
            <a:endParaRPr sz="51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288123" y="2766799"/>
            <a:ext cx="274955" cy="4000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50" i="1" u="heavy" spc="-325" dirty="0">
                <a:solidFill>
                  <a:srgbClr val="494B4D"/>
                </a:solidFill>
                <a:uFill>
                  <a:solidFill>
                    <a:srgbClr val="494B4D"/>
                  </a:solidFill>
                </a:uFill>
                <a:latin typeface="Times New Roman"/>
                <a:cs typeface="Times New Roman"/>
              </a:rPr>
              <a:t>4'</a:t>
            </a:r>
            <a:r>
              <a:rPr sz="2450" i="1" u="heavy" spc="240" dirty="0">
                <a:solidFill>
                  <a:srgbClr val="494B4D"/>
                </a:solidFill>
                <a:uFill>
                  <a:solidFill>
                    <a:srgbClr val="494B4D"/>
                  </a:solidFill>
                </a:uFill>
                <a:latin typeface="Times New Roman"/>
                <a:cs typeface="Times New Roman"/>
              </a:rPr>
              <a:t> </a:t>
            </a:r>
            <a:endParaRPr sz="245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868889" y="2807527"/>
            <a:ext cx="85725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i="1" u="heavy" spc="-280" dirty="0">
                <a:solidFill>
                  <a:srgbClr val="2A2A2B"/>
                </a:solidFill>
                <a:uFill>
                  <a:solidFill>
                    <a:srgbClr val="2A2A2B"/>
                  </a:solidFill>
                </a:uFill>
                <a:latin typeface="Times New Roman"/>
                <a:cs typeface="Times New Roman"/>
              </a:rPr>
              <a:t>:</a:t>
            </a:r>
            <a:endParaRPr sz="225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1741353" y="3292452"/>
            <a:ext cx="203200" cy="392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i="1" spc="25" dirty="0">
                <a:solidFill>
                  <a:srgbClr val="2A2A2B"/>
                </a:solidFill>
                <a:latin typeface="Arial"/>
                <a:cs typeface="Arial"/>
              </a:rPr>
              <a:t>I.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18999"/>
            <a:ext cx="907349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" dirty="0"/>
              <a:t>Pojmovno </a:t>
            </a:r>
            <a:r>
              <a:rPr dirty="0"/>
              <a:t>određenje </a:t>
            </a:r>
            <a:r>
              <a:rPr spc="-5" dirty="0" err="1"/>
              <a:t>odnosa</a:t>
            </a:r>
            <a:r>
              <a:rPr spc="-5" dirty="0"/>
              <a:t> </a:t>
            </a:r>
            <a:r>
              <a:rPr dirty="0" smtClean="0"/>
              <a:t>s</a:t>
            </a:r>
            <a:r>
              <a:rPr lang="sr-Latn-RS" dirty="0" smtClean="0"/>
              <a:t>a</a:t>
            </a:r>
            <a:r>
              <a:rPr spc="0" dirty="0" smtClean="0"/>
              <a:t> </a:t>
            </a:r>
            <a:r>
              <a:rPr dirty="0"/>
              <a:t>javnošću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1078484"/>
            <a:ext cx="8442325" cy="348698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355600" marR="6350" indent="-342900" algn="just">
              <a:lnSpc>
                <a:spcPct val="90000"/>
              </a:lnSpc>
              <a:spcBef>
                <a:spcPts val="315"/>
              </a:spcBef>
            </a:pPr>
            <a:r>
              <a:rPr sz="1450" spc="-10" dirty="0">
                <a:solidFill>
                  <a:srgbClr val="3493B9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3493B9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404040"/>
                </a:solidFill>
                <a:latin typeface="Trebuchet MS"/>
                <a:cs typeface="Trebuchet MS"/>
              </a:rPr>
              <a:t>Engleski institut za </a:t>
            </a:r>
            <a:r>
              <a:rPr sz="1800" b="1" spc="-5" dirty="0" err="1">
                <a:solidFill>
                  <a:srgbClr val="404040"/>
                </a:solidFill>
                <a:latin typeface="Trebuchet MS"/>
                <a:cs typeface="Trebuchet MS"/>
              </a:rPr>
              <a:t>odnose</a:t>
            </a:r>
            <a:r>
              <a:rPr sz="1800" b="1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 smtClean="0">
                <a:solidFill>
                  <a:srgbClr val="404040"/>
                </a:solidFill>
                <a:latin typeface="Trebuchet MS"/>
                <a:cs typeface="Trebuchet MS"/>
              </a:rPr>
              <a:t>s</a:t>
            </a:r>
            <a:r>
              <a:rPr lang="sr-Latn-RS" sz="1800" b="1" dirty="0" smtClean="0">
                <a:solidFill>
                  <a:srgbClr val="404040"/>
                </a:solidFill>
                <a:latin typeface="Trebuchet MS"/>
                <a:cs typeface="Trebuchet MS"/>
              </a:rPr>
              <a:t>a</a:t>
            </a:r>
            <a:r>
              <a:rPr sz="1800" b="1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spc="-5" dirty="0">
                <a:solidFill>
                  <a:srgbClr val="404040"/>
                </a:solidFill>
                <a:latin typeface="Trebuchet MS"/>
                <a:cs typeface="Trebuchet MS"/>
              </a:rPr>
              <a:t>javnošću (IPRA)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definiše </a:t>
            </a:r>
            <a:r>
              <a:rPr sz="1800" spc="-10" dirty="0" err="1">
                <a:solidFill>
                  <a:srgbClr val="404040"/>
                </a:solidFill>
                <a:latin typeface="Trebuchet MS"/>
                <a:cs typeface="Trebuchet MS"/>
              </a:rPr>
              <a:t>odnose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s</a:t>
            </a:r>
            <a:r>
              <a:rPr lang="sr-Latn-RS"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a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javnošću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na 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sledeći način: </a:t>
            </a:r>
            <a:r>
              <a:rPr sz="1800" i="1" spc="-5" dirty="0">
                <a:solidFill>
                  <a:srgbClr val="404040"/>
                </a:solidFill>
                <a:latin typeface="Trebuchet MS"/>
                <a:cs typeface="Trebuchet MS"/>
              </a:rPr>
              <a:t>Public relations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aktivnosti predstavljaju promišljeno, planirano  </a:t>
            </a:r>
            <a:r>
              <a:rPr sz="1800" dirty="0" err="1">
                <a:solidFill>
                  <a:srgbClr val="404040"/>
                </a:solidFill>
                <a:latin typeface="Trebuchet MS"/>
                <a:cs typeface="Trebuchet MS"/>
              </a:rPr>
              <a:t>i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kontinu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a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lno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djelovanje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organizacije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na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uspostavljanju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održavanju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razumijevanja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između organizacije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njenog</a:t>
            </a:r>
            <a:r>
              <a:rPr sz="1800" spc="5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okruženja.</a:t>
            </a:r>
            <a:endParaRPr sz="1800" dirty="0">
              <a:latin typeface="Trebuchet MS"/>
              <a:cs typeface="Trebuchet MS"/>
            </a:endParaRPr>
          </a:p>
          <a:p>
            <a:pPr marL="355600" marR="5080" indent="-342900" algn="just">
              <a:lnSpc>
                <a:spcPts val="1939"/>
              </a:lnSpc>
              <a:spcBef>
                <a:spcPts val="1025"/>
              </a:spcBef>
            </a:pPr>
            <a:r>
              <a:rPr sz="1450" spc="-10" dirty="0">
                <a:solidFill>
                  <a:srgbClr val="3493B9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3493B9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404040"/>
                </a:solidFill>
                <a:latin typeface="Trebuchet MS"/>
                <a:cs typeface="Trebuchet MS"/>
              </a:rPr>
              <a:t>Američko </a:t>
            </a:r>
            <a:r>
              <a:rPr sz="1800" b="1" dirty="0">
                <a:solidFill>
                  <a:srgbClr val="404040"/>
                </a:solidFill>
                <a:latin typeface="Trebuchet MS"/>
                <a:cs typeface="Trebuchet MS"/>
              </a:rPr>
              <a:t>udruženje </a:t>
            </a:r>
            <a:r>
              <a:rPr sz="1800" b="1" spc="-5" dirty="0">
                <a:solidFill>
                  <a:srgbClr val="404040"/>
                </a:solidFill>
                <a:latin typeface="Trebuchet MS"/>
                <a:cs typeface="Trebuchet MS"/>
              </a:rPr>
              <a:t>za </a:t>
            </a:r>
            <a:r>
              <a:rPr sz="1800" b="1" spc="-5" dirty="0" err="1">
                <a:solidFill>
                  <a:srgbClr val="404040"/>
                </a:solidFill>
                <a:latin typeface="Trebuchet MS"/>
                <a:cs typeface="Trebuchet MS"/>
              </a:rPr>
              <a:t>odnose</a:t>
            </a:r>
            <a:r>
              <a:rPr sz="1800" b="1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dirty="0" smtClean="0">
                <a:solidFill>
                  <a:srgbClr val="404040"/>
                </a:solidFill>
                <a:latin typeface="Trebuchet MS"/>
                <a:cs typeface="Trebuchet MS"/>
              </a:rPr>
              <a:t>s</a:t>
            </a:r>
            <a:r>
              <a:rPr lang="sr-Latn-RS" sz="1800" b="1" dirty="0" smtClean="0">
                <a:solidFill>
                  <a:srgbClr val="404040"/>
                </a:solidFill>
                <a:latin typeface="Trebuchet MS"/>
                <a:cs typeface="Trebuchet MS"/>
              </a:rPr>
              <a:t>a</a:t>
            </a:r>
            <a:r>
              <a:rPr sz="1800" b="1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b="1" spc="-5" dirty="0">
                <a:solidFill>
                  <a:srgbClr val="404040"/>
                </a:solidFill>
                <a:latin typeface="Trebuchet MS"/>
                <a:cs typeface="Trebuchet MS"/>
              </a:rPr>
              <a:t>javnošću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(PRSA)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1982.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smatra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da </a:t>
            </a:r>
            <a:r>
              <a:rPr sz="1800" spc="-10" dirty="0" err="1">
                <a:solidFill>
                  <a:srgbClr val="404040"/>
                </a:solidFill>
                <a:latin typeface="Trebuchet MS"/>
                <a:cs typeface="Trebuchet MS"/>
              </a:rPr>
              <a:t>odnosi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s</a:t>
            </a:r>
            <a:r>
              <a:rPr lang="sr-Latn-RS"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a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 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javnošću „pomažu našem kompleksnom, raznolikom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društvu 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donošenju  odluka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omogućuju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mu da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funkcioniše efikasnije,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na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taj način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što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pridonosi  postizanju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međusobnog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razumevanja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između institucija (organizacija)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njihovog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okruženja (ciljna</a:t>
            </a:r>
            <a:r>
              <a:rPr sz="1800" spc="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grupa)”.</a:t>
            </a:r>
            <a:endParaRPr sz="1800" dirty="0">
              <a:latin typeface="Trebuchet MS"/>
              <a:cs typeface="Trebuchet MS"/>
            </a:endParaRPr>
          </a:p>
          <a:p>
            <a:pPr marL="355600" marR="5715" indent="-342900" algn="just">
              <a:lnSpc>
                <a:spcPts val="1939"/>
              </a:lnSpc>
              <a:spcBef>
                <a:spcPts val="1019"/>
              </a:spcBef>
            </a:pPr>
            <a:r>
              <a:rPr sz="1450" spc="-10" dirty="0">
                <a:solidFill>
                  <a:srgbClr val="3493B9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3493B9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FF0000"/>
                </a:solidFill>
                <a:latin typeface="Trebuchet MS"/>
                <a:cs typeface="Trebuchet MS"/>
              </a:rPr>
              <a:t>Odnosi </a:t>
            </a:r>
            <a:r>
              <a:rPr sz="1800" b="1" dirty="0">
                <a:solidFill>
                  <a:srgbClr val="FF0000"/>
                </a:solidFill>
                <a:latin typeface="Trebuchet MS"/>
                <a:cs typeface="Trebuchet MS"/>
              </a:rPr>
              <a:t>s </a:t>
            </a:r>
            <a:r>
              <a:rPr sz="1800" b="1" spc="-5" dirty="0">
                <a:solidFill>
                  <a:srgbClr val="FF0000"/>
                </a:solidFill>
                <a:latin typeface="Trebuchet MS"/>
                <a:cs typeface="Trebuchet MS"/>
              </a:rPr>
              <a:t>javnošću predstavljaju upravljačku funkciju </a:t>
            </a:r>
            <a:r>
              <a:rPr sz="1800" b="1" dirty="0">
                <a:solidFill>
                  <a:srgbClr val="FF0000"/>
                </a:solidFill>
                <a:latin typeface="Trebuchet MS"/>
                <a:cs typeface="Trebuchet MS"/>
              </a:rPr>
              <a:t>koja </a:t>
            </a:r>
            <a:r>
              <a:rPr sz="1800" b="1" spc="-15" dirty="0">
                <a:solidFill>
                  <a:srgbClr val="FF0000"/>
                </a:solidFill>
                <a:latin typeface="Trebuchet MS"/>
                <a:cs typeface="Trebuchet MS"/>
              </a:rPr>
              <a:t>istražuje  </a:t>
            </a:r>
            <a:r>
              <a:rPr sz="1800" b="1" dirty="0">
                <a:solidFill>
                  <a:srgbClr val="FF0000"/>
                </a:solidFill>
                <a:latin typeface="Trebuchet MS"/>
                <a:cs typeface="Trebuchet MS"/>
              </a:rPr>
              <a:t>stavove </a:t>
            </a:r>
            <a:r>
              <a:rPr sz="1800" b="1" spc="-5" dirty="0">
                <a:solidFill>
                  <a:srgbClr val="FF0000"/>
                </a:solidFill>
                <a:latin typeface="Trebuchet MS"/>
                <a:cs typeface="Trebuchet MS"/>
              </a:rPr>
              <a:t>javnosti, usaglašava politike </a:t>
            </a:r>
            <a:r>
              <a:rPr sz="1800" b="1" dirty="0">
                <a:solidFill>
                  <a:srgbClr val="FF0000"/>
                </a:solidFill>
                <a:latin typeface="Trebuchet MS"/>
                <a:cs typeface="Trebuchet MS"/>
              </a:rPr>
              <a:t>i </a:t>
            </a:r>
            <a:r>
              <a:rPr sz="1800" b="1" spc="-10" dirty="0">
                <a:solidFill>
                  <a:srgbClr val="FF0000"/>
                </a:solidFill>
                <a:latin typeface="Trebuchet MS"/>
                <a:cs typeface="Trebuchet MS"/>
              </a:rPr>
              <a:t>postupke </a:t>
            </a:r>
            <a:r>
              <a:rPr sz="1800" b="1" spc="-5" dirty="0">
                <a:solidFill>
                  <a:srgbClr val="FF0000"/>
                </a:solidFill>
                <a:latin typeface="Trebuchet MS"/>
                <a:cs typeface="Trebuchet MS"/>
              </a:rPr>
              <a:t>pojedinaca ili </a:t>
            </a:r>
            <a:r>
              <a:rPr sz="1800" b="1" spc="-5" dirty="0" err="1">
                <a:solidFill>
                  <a:srgbClr val="FF0000"/>
                </a:solidFill>
                <a:latin typeface="Trebuchet MS"/>
                <a:cs typeface="Trebuchet MS"/>
              </a:rPr>
              <a:t>organizacija</a:t>
            </a:r>
            <a:r>
              <a:rPr sz="1800" b="1" spc="-5" dirty="0">
                <a:solidFill>
                  <a:srgbClr val="FF0000"/>
                </a:solidFill>
                <a:latin typeface="Trebuchet MS"/>
                <a:cs typeface="Trebuchet MS"/>
              </a:rPr>
              <a:t>  </a:t>
            </a:r>
            <a:r>
              <a:rPr sz="1800" b="1" dirty="0" smtClean="0">
                <a:solidFill>
                  <a:srgbClr val="FF0000"/>
                </a:solidFill>
                <a:latin typeface="Trebuchet MS"/>
                <a:cs typeface="Trebuchet MS"/>
              </a:rPr>
              <a:t>s</a:t>
            </a:r>
            <a:r>
              <a:rPr lang="sr-Latn-RS" sz="1800" b="1" dirty="0" smtClean="0">
                <a:solidFill>
                  <a:srgbClr val="FF0000"/>
                </a:solidFill>
                <a:latin typeface="Trebuchet MS"/>
                <a:cs typeface="Trebuchet MS"/>
              </a:rPr>
              <a:t>a</a:t>
            </a:r>
            <a:r>
              <a:rPr sz="1800" b="1" dirty="0" smtClean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b="1" spc="-5" dirty="0">
                <a:solidFill>
                  <a:srgbClr val="FF0000"/>
                </a:solidFill>
                <a:latin typeface="Trebuchet MS"/>
                <a:cs typeface="Trebuchet MS"/>
              </a:rPr>
              <a:t>interesima javnosti, </a:t>
            </a:r>
            <a:r>
              <a:rPr sz="1800" b="1" spc="-10" dirty="0">
                <a:solidFill>
                  <a:srgbClr val="FF0000"/>
                </a:solidFill>
                <a:latin typeface="Trebuchet MS"/>
                <a:cs typeface="Trebuchet MS"/>
              </a:rPr>
              <a:t>planira </a:t>
            </a:r>
            <a:r>
              <a:rPr sz="1800" b="1" dirty="0">
                <a:solidFill>
                  <a:srgbClr val="FF0000"/>
                </a:solidFill>
                <a:latin typeface="Trebuchet MS"/>
                <a:cs typeface="Trebuchet MS"/>
              </a:rPr>
              <a:t>i </a:t>
            </a:r>
            <a:r>
              <a:rPr sz="1800" b="1" spc="-5" dirty="0">
                <a:solidFill>
                  <a:srgbClr val="FF0000"/>
                </a:solidFill>
                <a:latin typeface="Trebuchet MS"/>
                <a:cs typeface="Trebuchet MS"/>
              </a:rPr>
              <a:t>ostvaruje </a:t>
            </a:r>
            <a:r>
              <a:rPr sz="1800" b="1" spc="-15" dirty="0">
                <a:solidFill>
                  <a:srgbClr val="FF0000"/>
                </a:solidFill>
                <a:latin typeface="Trebuchet MS"/>
                <a:cs typeface="Trebuchet MS"/>
              </a:rPr>
              <a:t>program </a:t>
            </a:r>
            <a:r>
              <a:rPr sz="1800" b="1" dirty="0">
                <a:solidFill>
                  <a:srgbClr val="FF0000"/>
                </a:solidFill>
                <a:latin typeface="Trebuchet MS"/>
                <a:cs typeface="Trebuchet MS"/>
              </a:rPr>
              <a:t>akcija </a:t>
            </a:r>
            <a:r>
              <a:rPr sz="1800" b="1" spc="-5" dirty="0">
                <a:solidFill>
                  <a:srgbClr val="FF0000"/>
                </a:solidFill>
                <a:latin typeface="Trebuchet MS"/>
                <a:cs typeface="Trebuchet MS"/>
              </a:rPr>
              <a:t>da </a:t>
            </a:r>
            <a:r>
              <a:rPr sz="1800" b="1" dirty="0">
                <a:solidFill>
                  <a:srgbClr val="FF0000"/>
                </a:solidFill>
                <a:latin typeface="Trebuchet MS"/>
                <a:cs typeface="Trebuchet MS"/>
              </a:rPr>
              <a:t>se </a:t>
            </a:r>
            <a:r>
              <a:rPr sz="1800" b="1" spc="-5" dirty="0" err="1">
                <a:solidFill>
                  <a:srgbClr val="FF0000"/>
                </a:solidFill>
                <a:latin typeface="Trebuchet MS"/>
                <a:cs typeface="Trebuchet MS"/>
              </a:rPr>
              <a:t>postigne</a:t>
            </a:r>
            <a:r>
              <a:rPr sz="1800" b="1" spc="-5" dirty="0">
                <a:solidFill>
                  <a:srgbClr val="FF0000"/>
                </a:solidFill>
                <a:latin typeface="Trebuchet MS"/>
                <a:cs typeface="Trebuchet MS"/>
              </a:rPr>
              <a:t>  </a:t>
            </a:r>
            <a:r>
              <a:rPr sz="1800" b="1" spc="-5" dirty="0" err="1" smtClean="0">
                <a:solidFill>
                  <a:srgbClr val="FF0000"/>
                </a:solidFill>
                <a:latin typeface="Trebuchet MS"/>
                <a:cs typeface="Trebuchet MS"/>
              </a:rPr>
              <a:t>razumevanje</a:t>
            </a:r>
            <a:r>
              <a:rPr sz="1800" b="1" spc="-5" dirty="0" smtClean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FF0000"/>
                </a:solidFill>
                <a:latin typeface="Trebuchet MS"/>
                <a:cs typeface="Trebuchet MS"/>
              </a:rPr>
              <a:t>i njihovo </a:t>
            </a:r>
            <a:r>
              <a:rPr sz="1800" b="1" spc="-5" dirty="0">
                <a:solidFill>
                  <a:srgbClr val="FF0000"/>
                </a:solidFill>
                <a:latin typeface="Trebuchet MS"/>
                <a:cs typeface="Trebuchet MS"/>
              </a:rPr>
              <a:t>prihvatanje </a:t>
            </a:r>
            <a:r>
              <a:rPr sz="1800" b="1" dirty="0">
                <a:solidFill>
                  <a:srgbClr val="FF0000"/>
                </a:solidFill>
                <a:latin typeface="Trebuchet MS"/>
                <a:cs typeface="Trebuchet MS"/>
              </a:rPr>
              <a:t>od </a:t>
            </a:r>
            <a:r>
              <a:rPr sz="1800" b="1" spc="-15" dirty="0">
                <a:solidFill>
                  <a:srgbClr val="FF0000"/>
                </a:solidFill>
                <a:latin typeface="Trebuchet MS"/>
                <a:cs typeface="Trebuchet MS"/>
              </a:rPr>
              <a:t>strane</a:t>
            </a:r>
            <a:r>
              <a:rPr sz="1800" b="1" spc="-1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b="1" spc="-5" dirty="0" err="1">
                <a:solidFill>
                  <a:srgbClr val="FF0000"/>
                </a:solidFill>
                <a:latin typeface="Trebuchet MS"/>
                <a:cs typeface="Trebuchet MS"/>
              </a:rPr>
              <a:t>javnosti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.</a:t>
            </a:r>
            <a:endParaRPr sz="18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6311" y="1472402"/>
            <a:ext cx="8463890" cy="4154984"/>
          </a:xfrm>
        </p:spPr>
        <p:txBody>
          <a:bodyPr/>
          <a:lstStyle/>
          <a:p>
            <a:pPr algn="just"/>
            <a:r>
              <a:rPr lang="en-US" dirty="0" err="1">
                <a:latin typeface="Arial" panose="020B0604020202020204" pitchFamily="34" charset="0"/>
              </a:rPr>
              <a:t>Odnosi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sa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javnošću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su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svakako</a:t>
            </a:r>
            <a:r>
              <a:rPr lang="en-US" dirty="0">
                <a:latin typeface="Arial" panose="020B0604020202020204" pitchFamily="34" charset="0"/>
              </a:rPr>
              <a:t>, forma </a:t>
            </a:r>
            <a:r>
              <a:rPr lang="en-US" dirty="0" err="1">
                <a:latin typeface="Arial" panose="020B0604020202020204" pitchFamily="34" charset="0"/>
              </a:rPr>
              <a:t>komunikacije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koja</a:t>
            </a:r>
            <a:r>
              <a:rPr lang="en-US" dirty="0">
                <a:latin typeface="Arial" panose="020B0604020202020204" pitchFamily="34" charset="0"/>
              </a:rPr>
              <a:t> je </a:t>
            </a:r>
            <a:r>
              <a:rPr lang="en-US" dirty="0" err="1">
                <a:latin typeface="Arial" panose="020B0604020202020204" pitchFamily="34" charset="0"/>
              </a:rPr>
              <a:t>primarno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 smtClean="0">
                <a:latin typeface="Arial" panose="020B0604020202020204" pitchFamily="34" charset="0"/>
              </a:rPr>
              <a:t>usmerena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na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pridobijanje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javnog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</a:rPr>
              <a:t>mnjenja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</a:rPr>
              <a:t>i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prihvatanja</a:t>
            </a:r>
            <a:r>
              <a:rPr lang="en-US" dirty="0">
                <a:latin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</a:rPr>
              <a:t>Teži</a:t>
            </a:r>
            <a:r>
              <a:rPr lang="en-US" dirty="0">
                <a:latin typeface="Arial" panose="020B0604020202020204" pitchFamily="34" charset="0"/>
              </a:rPr>
              <a:t> da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latin typeface="Arial" panose="020B0604020202020204" pitchFamily="34" charset="0"/>
              </a:rPr>
              <a:t>se </a:t>
            </a:r>
            <a:r>
              <a:rPr lang="en-US" dirty="0" err="1">
                <a:latin typeface="Arial" panose="020B0604020202020204" pitchFamily="34" charset="0"/>
              </a:rPr>
              <a:t>bavi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problemima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</a:rPr>
              <a:t>pre </a:t>
            </a:r>
            <a:r>
              <a:rPr lang="en-US" dirty="0" err="1">
                <a:latin typeface="Arial" panose="020B0604020202020204" pitchFamily="34" charset="0"/>
              </a:rPr>
              <a:t>nego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specifično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sa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proizvodima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ili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>
                <a:latin typeface="Arial" panose="020B0604020202020204" pitchFamily="34" charset="0"/>
              </a:rPr>
              <a:t>uslugama</a:t>
            </a:r>
            <a:r>
              <a:rPr lang="en-US" dirty="0">
                <a:latin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</a:rPr>
              <a:t>Odnosi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sa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javnošću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koriste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publicitet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koji</a:t>
            </a:r>
            <a:r>
              <a:rPr lang="en-US" dirty="0">
                <a:latin typeface="Arial" panose="020B0604020202020204" pitchFamily="34" charset="0"/>
              </a:rPr>
              <a:t> ne </a:t>
            </a:r>
            <a:r>
              <a:rPr lang="en-US" dirty="0" err="1">
                <a:latin typeface="Arial" panose="020B0604020202020204" pitchFamily="34" charset="0"/>
              </a:rPr>
              <a:t>traži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isplatu</a:t>
            </a:r>
            <a:r>
              <a:rPr lang="en-US" dirty="0">
                <a:latin typeface="Arial" panose="020B0604020202020204" pitchFamily="34" charset="0"/>
              </a:rPr>
              <a:t> u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>
                <a:latin typeface="Arial" panose="020B0604020202020204" pitchFamily="34" charset="0"/>
              </a:rPr>
              <a:t>širokom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spektru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medija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obično</a:t>
            </a:r>
            <a:r>
              <a:rPr lang="en-US" dirty="0">
                <a:latin typeface="Arial" panose="020B0604020202020204" pitchFamily="34" charset="0"/>
              </a:rPr>
              <a:t> se </a:t>
            </a:r>
            <a:r>
              <a:rPr lang="en-US" dirty="0" err="1">
                <a:latin typeface="Arial" panose="020B0604020202020204" pitchFamily="34" charset="0"/>
              </a:rPr>
              <a:t>stavlja</a:t>
            </a:r>
            <a:r>
              <a:rPr lang="en-US" dirty="0">
                <a:latin typeface="Arial" panose="020B0604020202020204" pitchFamily="34" charset="0"/>
              </a:rPr>
              <a:t> u </a:t>
            </a:r>
            <a:r>
              <a:rPr lang="en-US" dirty="0" err="1" smtClean="0">
                <a:latin typeface="Arial" panose="020B0604020202020204" pitchFamily="34" charset="0"/>
              </a:rPr>
              <a:t>vesti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ili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neke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druge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>
                <a:latin typeface="Arial" panose="020B0604020202020204" pitchFamily="34" charset="0"/>
              </a:rPr>
              <a:t>predmete</a:t>
            </a:r>
            <a:r>
              <a:rPr lang="en-US" dirty="0">
                <a:latin typeface="Arial" panose="020B0604020202020204" pitchFamily="34" charset="0"/>
              </a:rPr>
              <a:t> od </a:t>
            </a:r>
            <a:r>
              <a:rPr lang="en-US" dirty="0" err="1">
                <a:latin typeface="Arial" panose="020B0604020202020204" pitchFamily="34" charset="0"/>
              </a:rPr>
              <a:t>javnog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interesa</a:t>
            </a:r>
            <a:r>
              <a:rPr lang="en-US" dirty="0">
                <a:latin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</a:rPr>
              <a:t>Zbog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takvog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postavljanja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odnosi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sa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>
                <a:latin typeface="Arial" panose="020B0604020202020204" pitchFamily="34" charset="0"/>
              </a:rPr>
              <a:t>javnošću</a:t>
            </a:r>
            <a:r>
              <a:rPr lang="en-US" dirty="0">
                <a:latin typeface="Arial" panose="020B0604020202020204" pitchFamily="34" charset="0"/>
              </a:rPr>
              <a:t> nude </a:t>
            </a:r>
            <a:r>
              <a:rPr lang="en-US" dirty="0" err="1">
                <a:latin typeface="Arial" panose="020B0604020202020204" pitchFamily="34" charset="0"/>
              </a:rPr>
              <a:t>doslednost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koju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reklamiranje</a:t>
            </a:r>
            <a:r>
              <a:rPr lang="en-US" dirty="0">
                <a:latin typeface="Arial" panose="020B0604020202020204" pitchFamily="34" charset="0"/>
              </a:rPr>
              <a:t> ne </a:t>
            </a:r>
            <a:r>
              <a:rPr lang="en-US" dirty="0" err="1" smtClean="0">
                <a:latin typeface="Arial" panose="020B0604020202020204" pitchFamily="34" charset="0"/>
              </a:rPr>
              <a:t>poseduje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jer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>
                <a:latin typeface="Arial" panose="020B0604020202020204" pitchFamily="34" charset="0"/>
              </a:rPr>
              <a:t>reklamiranje</a:t>
            </a:r>
            <a:r>
              <a:rPr lang="en-US" dirty="0">
                <a:latin typeface="Arial" panose="020B0604020202020204" pitchFamily="34" charset="0"/>
              </a:rPr>
              <a:t> je </a:t>
            </a:r>
            <a:r>
              <a:rPr lang="en-US" dirty="0" err="1">
                <a:latin typeface="Arial" panose="020B0604020202020204" pitchFamily="34" charset="0"/>
              </a:rPr>
              <a:t>plaćeni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publicitet</a:t>
            </a:r>
            <a:r>
              <a:rPr lang="en-US" dirty="0">
                <a:latin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</a:rPr>
              <a:t>Praksa</a:t>
            </a:r>
            <a:r>
              <a:rPr lang="en-US" dirty="0">
                <a:latin typeface="Arial" panose="020B0604020202020204" pitchFamily="34" charset="0"/>
              </a:rPr>
              <a:t> PR‐a se </a:t>
            </a:r>
            <a:r>
              <a:rPr lang="en-US" dirty="0" err="1">
                <a:latin typeface="Arial" panose="020B0604020202020204" pitchFamily="34" charset="0"/>
              </a:rPr>
              <a:t>koristi</a:t>
            </a:r>
            <a:r>
              <a:rPr lang="en-US" dirty="0">
                <a:latin typeface="Arial" panose="020B0604020202020204" pitchFamily="34" charset="0"/>
              </a:rPr>
              <a:t> da </a:t>
            </a:r>
            <a:r>
              <a:rPr lang="en-US" dirty="0" err="1">
                <a:latin typeface="Arial" panose="020B0604020202020204" pitchFamily="34" charset="0"/>
              </a:rPr>
              <a:t>izgradi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>
                <a:latin typeface="Arial" panose="020B0604020202020204" pitchFamily="34" charset="0"/>
              </a:rPr>
              <a:t>odnos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sa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raznom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publikom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koju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može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imati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određena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individua</a:t>
            </a:r>
            <a:r>
              <a:rPr lang="en-US" dirty="0">
                <a:latin typeface="Arial" panose="020B0604020202020204" pitchFamily="34" charset="0"/>
              </a:rPr>
              <a:t>,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>
                <a:latin typeface="Arial" panose="020B0604020202020204" pitchFamily="34" charset="0"/>
              </a:rPr>
              <a:t>kompanija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ili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organizacija</a:t>
            </a:r>
            <a:r>
              <a:rPr lang="en-US" dirty="0">
                <a:latin typeface="Arial" panose="020B0604020202020204" pitchFamily="34" charset="0"/>
              </a:rPr>
              <a:t> (</a:t>
            </a:r>
            <a:r>
              <a:rPr lang="en-US" dirty="0" err="1">
                <a:latin typeface="Arial" panose="020B0604020202020204" pitchFamily="34" charset="0"/>
              </a:rPr>
              <a:t>npr</a:t>
            </a:r>
            <a:r>
              <a:rPr lang="en-US" dirty="0">
                <a:latin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</a:rPr>
              <a:t>uposlenici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kupci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</a:rPr>
              <a:t>deoničari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glasači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ili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>
                <a:latin typeface="Arial" panose="020B0604020202020204" pitchFamily="34" charset="0"/>
              </a:rPr>
              <a:t>običan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</a:rPr>
              <a:t>svet</a:t>
            </a:r>
            <a:r>
              <a:rPr lang="en-US" dirty="0">
                <a:latin typeface="Arial" panose="020B0604020202020204" pitchFamily="34" charset="0"/>
              </a:rPr>
              <a:t>). </a:t>
            </a:r>
            <a:r>
              <a:rPr lang="en-US" dirty="0" err="1">
                <a:latin typeface="Arial" panose="020B0604020202020204" pitchFamily="34" charset="0"/>
              </a:rPr>
              <a:t>Propagandni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materijali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seminari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obuke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fabrički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</a:rPr>
              <a:t>listovi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</a:rPr>
              <a:t>su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samo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</a:rPr>
              <a:t>primeri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instrumenata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</a:rPr>
              <a:t>koriš</a:t>
            </a:r>
            <a:r>
              <a:rPr lang="sr-Latn-RS" dirty="0" smtClean="0">
                <a:latin typeface="Arial" panose="020B0604020202020204" pitchFamily="34" charset="0"/>
              </a:rPr>
              <a:t>ć</a:t>
            </a:r>
            <a:r>
              <a:rPr lang="en-US" dirty="0" err="1" smtClean="0">
                <a:latin typeface="Arial" panose="020B0604020202020204" pitchFamily="34" charset="0"/>
              </a:rPr>
              <a:t>enih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</a:rPr>
              <a:t>u </a:t>
            </a:r>
            <a:r>
              <a:rPr lang="en-US" dirty="0" err="1">
                <a:latin typeface="Arial" panose="020B0604020202020204" pitchFamily="34" charset="0"/>
              </a:rPr>
              <a:t>odnosima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sa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</a:rPr>
              <a:t>javnošću</a:t>
            </a:r>
            <a:r>
              <a:rPr lang="en-US" dirty="0" smtClean="0">
                <a:latin typeface="Arial" panose="020B0604020202020204" pitchFamily="34" charset="0"/>
              </a:rPr>
              <a:t>. </a:t>
            </a:r>
            <a:r>
              <a:rPr lang="en-US" dirty="0" err="1" smtClean="0">
                <a:latin typeface="Arial" panose="020B0604020202020204" pitchFamily="34" charset="0"/>
              </a:rPr>
              <a:t>Odnosi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sa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javnošću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opisuju</a:t>
            </a:r>
            <a:r>
              <a:rPr lang="en-US" dirty="0">
                <a:latin typeface="Arial" panose="020B0604020202020204" pitchFamily="34" charset="0"/>
              </a:rPr>
              <a:t> se </a:t>
            </a:r>
            <a:r>
              <a:rPr lang="en-US" dirty="0" err="1">
                <a:latin typeface="Arial" panose="020B0604020202020204" pitchFamily="34" charset="0"/>
              </a:rPr>
              <a:t>kao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razni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metodi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koje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</a:rPr>
              <a:t>kompanija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</a:rPr>
              <a:t>koristi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</a:rPr>
              <a:t>da </a:t>
            </a:r>
            <a:r>
              <a:rPr lang="en-US" dirty="0" err="1">
                <a:latin typeface="Arial" panose="020B0604020202020204" pitchFamily="34" charset="0"/>
              </a:rPr>
              <a:t>razašalje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poruke</a:t>
            </a:r>
            <a:r>
              <a:rPr lang="en-US" dirty="0">
                <a:latin typeface="Arial" panose="020B0604020202020204" pitchFamily="34" charset="0"/>
              </a:rPr>
              <a:t> o </a:t>
            </a:r>
            <a:r>
              <a:rPr lang="en-US" dirty="0" err="1">
                <a:latin typeface="Arial" panose="020B0604020202020204" pitchFamily="34" charset="0"/>
              </a:rPr>
              <a:t>svojim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proizvodima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uslugama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</a:rPr>
              <a:t>ili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</a:rPr>
              <a:t>celovitu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sliku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svojim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zaposlenima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</a:rPr>
              <a:t>saradnicima</a:t>
            </a:r>
            <a:r>
              <a:rPr lang="en-US" dirty="0">
                <a:latin typeface="Arial" panose="020B0604020202020204" pitchFamily="34" charset="0"/>
              </a:rPr>
              <a:t>, </a:t>
            </a:r>
            <a:r>
              <a:rPr lang="en-US" dirty="0" smtClean="0">
                <a:latin typeface="Arial" panose="020B0604020202020204" pitchFamily="34" charset="0"/>
              </a:rPr>
              <a:t>d</a:t>
            </a:r>
            <a:r>
              <a:rPr lang="sr-Latn-RS" dirty="0" smtClean="0">
                <a:latin typeface="Arial" panose="020B0604020202020204" pitchFamily="34" charset="0"/>
              </a:rPr>
              <a:t>e</a:t>
            </a:r>
            <a:r>
              <a:rPr lang="en-US" dirty="0" err="1" smtClean="0">
                <a:latin typeface="Arial" panose="020B0604020202020204" pitchFamily="34" charset="0"/>
              </a:rPr>
              <a:t>oničarima</a:t>
            </a:r>
            <a:r>
              <a:rPr lang="en-US" dirty="0" smtClean="0">
                <a:latin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</a:rPr>
              <a:t>mušterijama</a:t>
            </a:r>
            <a:r>
              <a:rPr lang="en-US" dirty="0" smtClean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ili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drugim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zainteresovanim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članovima</a:t>
            </a:r>
            <a:r>
              <a:rPr lang="en-US" dirty="0">
                <a:latin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</a:rPr>
              <a:t>zajednice</a:t>
            </a:r>
            <a:r>
              <a:rPr lang="en-US" dirty="0" smtClean="0">
                <a:latin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450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6311" y="1472402"/>
            <a:ext cx="8540090" cy="4431983"/>
          </a:xfrm>
        </p:spPr>
        <p:txBody>
          <a:bodyPr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Sredstva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javnošću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objave</a:t>
            </a:r>
            <a:r>
              <a:rPr lang="en-US" dirty="0"/>
              <a:t>, </a:t>
            </a:r>
            <a:r>
              <a:rPr lang="en-US" dirty="0" err="1"/>
              <a:t>konferencije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štampu</a:t>
            </a:r>
            <a:r>
              <a:rPr lang="en-US" dirty="0"/>
              <a:t>, </a:t>
            </a:r>
            <a:r>
              <a:rPr lang="en-US" dirty="0" err="1"/>
              <a:t>učešća</a:t>
            </a:r>
            <a:r>
              <a:rPr lang="en-US" dirty="0"/>
              <a:t> u </a:t>
            </a:r>
            <a:r>
              <a:rPr lang="en-US" dirty="0" err="1"/>
              <a:t>razgovorima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uslužni</a:t>
            </a:r>
            <a:r>
              <a:rPr lang="en-US" dirty="0"/>
              <a:t> </a:t>
            </a:r>
            <a:r>
              <a:rPr lang="en-US" dirty="0" err="1"/>
              <a:t>programi</a:t>
            </a:r>
            <a:r>
              <a:rPr lang="en-US" dirty="0"/>
              <a:t> u </a:t>
            </a:r>
            <a:r>
              <a:rPr lang="en-US" dirty="0" err="1"/>
              <a:t>zajednici</a:t>
            </a:r>
            <a:r>
              <a:rPr lang="en-US" dirty="0"/>
              <a:t>. </a:t>
            </a:r>
            <a:r>
              <a:rPr lang="en-US" dirty="0" err="1"/>
              <a:t>Iako</a:t>
            </a:r>
            <a:r>
              <a:rPr lang="en-US" dirty="0"/>
              <a:t> je </a:t>
            </a:r>
            <a:r>
              <a:rPr lang="en-US" dirty="0" err="1"/>
              <a:t>reklamiranje</a:t>
            </a:r>
            <a:r>
              <a:rPr lang="en-US" dirty="0"/>
              <a:t> </a:t>
            </a:r>
            <a:r>
              <a:rPr lang="en-US" dirty="0" err="1"/>
              <a:t>usko</a:t>
            </a:r>
            <a:r>
              <a:rPr lang="en-US" dirty="0"/>
              <a:t> </a:t>
            </a:r>
            <a:r>
              <a:rPr lang="en-US" dirty="0" err="1"/>
              <a:t>vezano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javnošću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se </a:t>
            </a:r>
            <a:r>
              <a:rPr lang="en-US" dirty="0" err="1"/>
              <a:t>takođe</a:t>
            </a:r>
            <a:r>
              <a:rPr lang="en-US" dirty="0"/>
              <a:t> </a:t>
            </a:r>
            <a:r>
              <a:rPr lang="en-US" dirty="0" err="1"/>
              <a:t>bavi</a:t>
            </a:r>
            <a:r>
              <a:rPr lang="en-US" dirty="0"/>
              <a:t> </a:t>
            </a:r>
            <a:r>
              <a:rPr lang="en-US" dirty="0" err="1"/>
              <a:t>promocijom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dobijanjem</a:t>
            </a:r>
            <a:r>
              <a:rPr lang="en-US" dirty="0"/>
              <a:t> </a:t>
            </a:r>
            <a:r>
              <a:rPr lang="en-US" dirty="0" err="1"/>
              <a:t>naklonosti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reklamiranom</a:t>
            </a:r>
            <a:r>
              <a:rPr lang="en-US" dirty="0"/>
              <a:t> </a:t>
            </a:r>
            <a:r>
              <a:rPr lang="en-US" dirty="0" err="1"/>
              <a:t>proizvodu</a:t>
            </a:r>
            <a:r>
              <a:rPr lang="en-US" dirty="0"/>
              <a:t>, </a:t>
            </a:r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/>
              <a:t>reklamiranja</a:t>
            </a:r>
            <a:r>
              <a:rPr lang="en-US" dirty="0"/>
              <a:t> je </a:t>
            </a:r>
            <a:r>
              <a:rPr lang="en-US" dirty="0" err="1"/>
              <a:t>generisanje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je </a:t>
            </a:r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javnošću</a:t>
            </a:r>
            <a:r>
              <a:rPr lang="en-US" dirty="0"/>
              <a:t> </a:t>
            </a:r>
            <a:r>
              <a:rPr lang="en-US" dirty="0" err="1"/>
              <a:t>generisanje</a:t>
            </a:r>
            <a:r>
              <a:rPr lang="en-US" dirty="0"/>
              <a:t> </a:t>
            </a:r>
            <a:r>
              <a:rPr lang="en-US" dirty="0" err="1"/>
              <a:t>dobre</a:t>
            </a:r>
            <a:r>
              <a:rPr lang="en-US" dirty="0"/>
              <a:t> </a:t>
            </a:r>
            <a:r>
              <a:rPr lang="en-US" dirty="0" err="1"/>
              <a:t>volje</a:t>
            </a:r>
            <a:r>
              <a:rPr lang="en-US" dirty="0" smtClean="0"/>
              <a:t>.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javnošću</a:t>
            </a:r>
            <a:r>
              <a:rPr lang="en-US" dirty="0"/>
              <a:t> </a:t>
            </a:r>
            <a:r>
              <a:rPr lang="en-US" dirty="0" err="1"/>
              <a:t>uključuju</a:t>
            </a:r>
            <a:r>
              <a:rPr lang="en-US" dirty="0"/>
              <a:t> </a:t>
            </a:r>
            <a:r>
              <a:rPr lang="en-US" dirty="0" err="1"/>
              <a:t>dvostranu</a:t>
            </a:r>
            <a:r>
              <a:rPr lang="en-US" dirty="0"/>
              <a:t> </a:t>
            </a:r>
            <a:r>
              <a:rPr lang="en-US" dirty="0" err="1"/>
              <a:t>komunikaciju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. </a:t>
            </a:r>
            <a:endParaRPr lang="sr-Latn-RS" dirty="0" smtClean="0"/>
          </a:p>
          <a:p>
            <a:pPr algn="just"/>
            <a:endParaRPr lang="sr-Latn-RS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 err="1"/>
              <a:t>Odnosi</a:t>
            </a:r>
            <a:r>
              <a:rPr lang="en-US" dirty="0"/>
              <a:t> s </a:t>
            </a:r>
            <a:r>
              <a:rPr lang="en-US" dirty="0" err="1"/>
              <a:t>javnošću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vezani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poslovnu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RS" dirty="0" smtClean="0"/>
              <a:t> </a:t>
            </a:r>
            <a:r>
              <a:rPr lang="en-US" dirty="0" err="1" smtClean="0"/>
              <a:t>komercijalu</a:t>
            </a:r>
            <a:r>
              <a:rPr lang="en-US" dirty="0"/>
              <a:t>: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podjednako</a:t>
            </a:r>
            <a:r>
              <a:rPr lang="en-US" dirty="0"/>
              <a:t> </a:t>
            </a:r>
            <a:r>
              <a:rPr lang="en-US" dirty="0" err="1"/>
              <a:t>važni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državom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RS" dirty="0" smtClean="0"/>
              <a:t> </a:t>
            </a:r>
            <a:r>
              <a:rPr lang="en-US" dirty="0" err="1" smtClean="0"/>
              <a:t>politiku</a:t>
            </a:r>
            <a:r>
              <a:rPr lang="en-US" dirty="0" smtClean="0"/>
              <a:t>.</a:t>
            </a:r>
            <a:endParaRPr lang="sr-Latn-RS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sr-Latn-R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Neki od </a:t>
            </a:r>
            <a:r>
              <a:rPr lang="en-US" dirty="0" err="1"/>
              <a:t>glavnih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javnošću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da se </a:t>
            </a:r>
            <a:r>
              <a:rPr lang="en-US" dirty="0" err="1"/>
              <a:t>stvori</a:t>
            </a:r>
            <a:r>
              <a:rPr lang="en-US" dirty="0"/>
              <a:t>, </a:t>
            </a:r>
            <a:r>
              <a:rPr lang="en-US" dirty="0" err="1"/>
              <a:t>održava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zaštiti</a:t>
            </a:r>
            <a:r>
              <a:rPr lang="en-US" dirty="0"/>
              <a:t> </a:t>
            </a:r>
            <a:r>
              <a:rPr lang="en-US" dirty="0" err="1"/>
              <a:t>reputacija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, </a:t>
            </a:r>
            <a:r>
              <a:rPr lang="en-US" dirty="0" err="1"/>
              <a:t>pojača</a:t>
            </a:r>
            <a:r>
              <a:rPr lang="en-US" dirty="0"/>
              <a:t> </a:t>
            </a:r>
            <a:r>
              <a:rPr lang="en-US" dirty="0" err="1"/>
              <a:t>njen</a:t>
            </a:r>
            <a:r>
              <a:rPr lang="en-US" dirty="0"/>
              <a:t> </a:t>
            </a:r>
            <a:r>
              <a:rPr lang="en-US" dirty="0" err="1"/>
              <a:t>prestiž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se </a:t>
            </a:r>
            <a:r>
              <a:rPr lang="en-US" dirty="0" err="1"/>
              <a:t>prezentuje</a:t>
            </a:r>
            <a:r>
              <a:rPr lang="en-US" dirty="0"/>
              <a:t> </a:t>
            </a:r>
            <a:r>
              <a:rPr lang="en-US" dirty="0" err="1"/>
              <a:t>odgovarajući</a:t>
            </a:r>
            <a:r>
              <a:rPr lang="en-US" dirty="0"/>
              <a:t> </a:t>
            </a:r>
            <a:r>
              <a:rPr lang="en-US" dirty="0" err="1"/>
              <a:t>imidž</a:t>
            </a:r>
            <a:r>
              <a:rPr lang="en-US" dirty="0"/>
              <a:t>. </a:t>
            </a:r>
            <a:r>
              <a:rPr lang="en-US" dirty="0" err="1"/>
              <a:t>Istraživanja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pokazala</a:t>
            </a:r>
            <a:r>
              <a:rPr lang="en-US" dirty="0"/>
              <a:t> da </a:t>
            </a:r>
            <a:r>
              <a:rPr lang="en-US" dirty="0" err="1"/>
              <a:t>potrošači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baziraju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o </a:t>
            </a:r>
            <a:r>
              <a:rPr lang="en-US" dirty="0" err="1"/>
              <a:t>kupovini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reputaciji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javnošću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odlučujući</a:t>
            </a:r>
            <a:r>
              <a:rPr lang="en-US" dirty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potražnju</a:t>
            </a:r>
            <a:r>
              <a:rPr lang="en-US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552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756310" y="1472402"/>
            <a:ext cx="8463889" cy="3877985"/>
          </a:xfrm>
        </p:spPr>
        <p:txBody>
          <a:bodyPr/>
          <a:lstStyle/>
          <a:p>
            <a:pPr algn="just"/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javnošću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funkcionisati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ciljem</a:t>
            </a:r>
            <a:r>
              <a:rPr lang="en-US" dirty="0"/>
              <a:t> </a:t>
            </a:r>
            <a:r>
              <a:rPr lang="en-US" dirty="0" err="1"/>
              <a:t>edukacije</a:t>
            </a:r>
            <a:r>
              <a:rPr lang="en-US" dirty="0"/>
              <a:t> </a:t>
            </a:r>
            <a:r>
              <a:rPr lang="en-US" dirty="0" err="1" smtClean="0"/>
              <a:t>određen</a:t>
            </a:r>
            <a:r>
              <a:rPr lang="sr-Latn-RS" dirty="0" smtClean="0"/>
              <a:t>e </a:t>
            </a:r>
            <a:r>
              <a:rPr lang="en-US" dirty="0" err="1" smtClean="0"/>
              <a:t>publik</a:t>
            </a:r>
            <a:r>
              <a:rPr lang="sr-Latn-RS" dirty="0" smtClean="0"/>
              <a:t>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mnogim</a:t>
            </a:r>
            <a:r>
              <a:rPr lang="en-US" dirty="0"/>
              <a:t> </a:t>
            </a:r>
            <a:r>
              <a:rPr lang="en-US" dirty="0" err="1"/>
              <a:t>stvarima</a:t>
            </a:r>
            <a:r>
              <a:rPr lang="en-US" dirty="0"/>
              <a:t> </a:t>
            </a:r>
            <a:r>
              <a:rPr lang="en-US" dirty="0" err="1"/>
              <a:t>relevantnim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organizaciju</a:t>
            </a:r>
            <a:r>
              <a:rPr lang="en-US" dirty="0"/>
              <a:t>, </a:t>
            </a:r>
            <a:r>
              <a:rPr lang="en-US" dirty="0" err="1" smtClean="0"/>
              <a:t>uključujući</a:t>
            </a:r>
            <a:r>
              <a:rPr lang="sr-Latn-RS" dirty="0" smtClean="0"/>
              <a:t> </a:t>
            </a:r>
            <a:r>
              <a:rPr lang="en-US" dirty="0" err="1" smtClean="0"/>
              <a:t>posao</a:t>
            </a:r>
            <a:r>
              <a:rPr lang="en-US" dirty="0" smtClean="0"/>
              <a:t> </a:t>
            </a:r>
            <a:r>
              <a:rPr lang="en-US" dirty="0" err="1"/>
              <a:t>uopšteno</a:t>
            </a:r>
            <a:r>
              <a:rPr lang="en-US" dirty="0"/>
              <a:t>,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zakone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 smtClean="0"/>
              <a:t>proizvod</a:t>
            </a:r>
            <a:r>
              <a:rPr lang="en-US" dirty="0" smtClean="0"/>
              <a:t>,</a:t>
            </a:r>
            <a:r>
              <a:rPr lang="sr-Latn-R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prevazilaženje</a:t>
            </a:r>
            <a:r>
              <a:rPr lang="en-US" dirty="0"/>
              <a:t> </a:t>
            </a:r>
            <a:r>
              <a:rPr lang="en-US" dirty="0" err="1"/>
              <a:t>pogrešnih</a:t>
            </a:r>
            <a:r>
              <a:rPr lang="en-US" dirty="0"/>
              <a:t> </a:t>
            </a:r>
            <a:r>
              <a:rPr lang="en-US" dirty="0" err="1"/>
              <a:t>shvatanja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predrasuda</a:t>
            </a:r>
            <a:r>
              <a:rPr lang="en-US" dirty="0"/>
              <a:t>. Na </a:t>
            </a:r>
            <a:r>
              <a:rPr lang="en-US" dirty="0" smtClean="0"/>
              <a:t>primer,</a:t>
            </a:r>
            <a:r>
              <a:rPr lang="sr-Latn-RS" dirty="0" smtClean="0"/>
              <a:t> </a:t>
            </a:r>
            <a:r>
              <a:rPr lang="en-US" dirty="0" err="1" smtClean="0"/>
              <a:t>neprofitna</a:t>
            </a:r>
            <a:r>
              <a:rPr lang="en-US" dirty="0" smtClean="0"/>
              <a:t> </a:t>
            </a:r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pokušati</a:t>
            </a:r>
            <a:r>
              <a:rPr lang="en-US" dirty="0"/>
              <a:t> da </a:t>
            </a:r>
            <a:r>
              <a:rPr lang="en-US" dirty="0" err="1"/>
              <a:t>edukuje</a:t>
            </a:r>
            <a:r>
              <a:rPr lang="en-US" dirty="0"/>
              <a:t> </a:t>
            </a:r>
            <a:r>
              <a:rPr lang="en-US" dirty="0" err="1"/>
              <a:t>javnost</a:t>
            </a:r>
            <a:r>
              <a:rPr lang="en-US" dirty="0"/>
              <a:t> o </a:t>
            </a:r>
            <a:r>
              <a:rPr lang="en-US" dirty="0" err="1" smtClean="0"/>
              <a:t>jednoj</a:t>
            </a:r>
            <a:r>
              <a:rPr lang="sr-Latn-RS" dirty="0" smtClean="0"/>
              <a:t> </a:t>
            </a:r>
            <a:r>
              <a:rPr lang="en-US" dirty="0" err="1" smtClean="0"/>
              <a:t>tački</a:t>
            </a:r>
            <a:r>
              <a:rPr lang="en-US" dirty="0" smtClean="0"/>
              <a:t> </a:t>
            </a:r>
            <a:r>
              <a:rPr lang="en-US" dirty="0" err="1"/>
              <a:t>gledišta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trgovinske</a:t>
            </a:r>
            <a:r>
              <a:rPr lang="en-US" dirty="0"/>
              <a:t> </a:t>
            </a:r>
            <a:r>
              <a:rPr lang="en-US" dirty="0" err="1"/>
              <a:t>asocijacije</a:t>
            </a:r>
            <a:r>
              <a:rPr lang="en-US" dirty="0"/>
              <a:t> </a:t>
            </a:r>
            <a:r>
              <a:rPr lang="en-US" dirty="0" err="1"/>
              <a:t>pokrenuti</a:t>
            </a:r>
            <a:r>
              <a:rPr lang="en-US" dirty="0"/>
              <a:t> </a:t>
            </a:r>
            <a:r>
              <a:rPr lang="en-US" dirty="0" err="1" smtClean="0"/>
              <a:t>edukativne</a:t>
            </a:r>
            <a:r>
              <a:rPr lang="sr-Latn-RS" dirty="0" smtClean="0"/>
              <a:t> </a:t>
            </a:r>
            <a:r>
              <a:rPr lang="en-US" dirty="0" err="1" smtClean="0"/>
              <a:t>programe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određenim</a:t>
            </a:r>
            <a:r>
              <a:rPr lang="en-US" dirty="0"/>
              <a:t> </a:t>
            </a:r>
            <a:r>
              <a:rPr lang="en-US" dirty="0" err="1"/>
              <a:t>industrijskim</a:t>
            </a:r>
            <a:r>
              <a:rPr lang="en-US" dirty="0"/>
              <a:t> </a:t>
            </a:r>
            <a:r>
              <a:rPr lang="en-US" dirty="0" err="1"/>
              <a:t>granama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njihovim</a:t>
            </a:r>
            <a:r>
              <a:rPr lang="sr-Latn-RS" dirty="0" smtClean="0"/>
              <a:t> </a:t>
            </a:r>
            <a:r>
              <a:rPr lang="en-US" dirty="0" err="1" smtClean="0"/>
              <a:t>proizvodima</a:t>
            </a:r>
            <a:r>
              <a:rPr lang="en-US" dirty="0" smtClean="0"/>
              <a:t>.</a:t>
            </a:r>
            <a:endParaRPr lang="sr-Latn-RS" dirty="0" smtClean="0"/>
          </a:p>
          <a:p>
            <a:pPr algn="just"/>
            <a:endParaRPr lang="sr-Latn-RS" dirty="0"/>
          </a:p>
          <a:p>
            <a:pPr algn="just"/>
            <a:r>
              <a:rPr lang="en-US" dirty="0" err="1"/>
              <a:t>Dakle</a:t>
            </a:r>
            <a:r>
              <a:rPr lang="en-US" dirty="0"/>
              <a:t>, </a:t>
            </a:r>
            <a:r>
              <a:rPr lang="en-US" dirty="0" err="1"/>
              <a:t>temeljni</a:t>
            </a:r>
            <a:r>
              <a:rPr lang="en-US" dirty="0"/>
              <a:t> </a:t>
            </a:r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s </a:t>
            </a:r>
            <a:r>
              <a:rPr lang="en-US" dirty="0" err="1"/>
              <a:t>javnošću</a:t>
            </a:r>
            <a:r>
              <a:rPr lang="en-US" dirty="0"/>
              <a:t> je </a:t>
            </a:r>
            <a:r>
              <a:rPr lang="en-US" dirty="0" err="1"/>
              <a:t>povećavanje</a:t>
            </a:r>
            <a:r>
              <a:rPr lang="en-US" dirty="0"/>
              <a:t> </a:t>
            </a:r>
            <a:r>
              <a:rPr lang="en-US" dirty="0" err="1"/>
              <a:t>ugleda</a:t>
            </a:r>
            <a:r>
              <a:rPr lang="en-US" dirty="0"/>
              <a:t>: </a:t>
            </a:r>
            <a:r>
              <a:rPr lang="en-US" dirty="0" err="1" smtClean="0"/>
              <a:t>rezultat</a:t>
            </a:r>
            <a:r>
              <a:rPr lang="sr-Latn-RS" dirty="0" smtClean="0"/>
              <a:t> </a:t>
            </a:r>
            <a:r>
              <a:rPr lang="en-US" dirty="0" smtClean="0"/>
              <a:t>toga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stvorite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toga, </a:t>
            </a:r>
            <a:r>
              <a:rPr lang="en-US" dirty="0" err="1"/>
              <a:t>šta</a:t>
            </a:r>
            <a:r>
              <a:rPr lang="en-US" dirty="0"/>
              <a:t> o </a:t>
            </a:r>
            <a:r>
              <a:rPr lang="en-US" dirty="0" err="1"/>
              <a:t>vama</a:t>
            </a:r>
            <a:r>
              <a:rPr lang="en-US" dirty="0"/>
              <a:t> </a:t>
            </a:r>
            <a:r>
              <a:rPr lang="en-US" dirty="0" err="1"/>
              <a:t>misle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Preduslovi</a:t>
            </a:r>
            <a:r>
              <a:rPr lang="en-US" dirty="0"/>
              <a:t>:</a:t>
            </a:r>
          </a:p>
          <a:p>
            <a:pPr algn="just"/>
            <a:r>
              <a:rPr lang="en-US" dirty="0"/>
              <a:t>1. </a:t>
            </a:r>
            <a:r>
              <a:rPr lang="en-US" dirty="0" err="1"/>
              <a:t>Kredibilnost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(</a:t>
            </a:r>
            <a:r>
              <a:rPr lang="en-US" dirty="0" err="1"/>
              <a:t>ugled</a:t>
            </a:r>
            <a:r>
              <a:rPr lang="en-US" dirty="0"/>
              <a:t>, </a:t>
            </a:r>
            <a:r>
              <a:rPr lang="en-US" dirty="0" err="1" smtClean="0"/>
              <a:t>poverenje</a:t>
            </a:r>
            <a:r>
              <a:rPr lang="en-US" dirty="0"/>
              <a:t>)</a:t>
            </a:r>
          </a:p>
          <a:p>
            <a:pPr algn="just"/>
            <a:r>
              <a:rPr lang="en-US" dirty="0"/>
              <a:t>2. </a:t>
            </a:r>
            <a:r>
              <a:rPr lang="en-US" dirty="0" err="1"/>
              <a:t>Sadržaj</a:t>
            </a:r>
            <a:r>
              <a:rPr lang="en-US" dirty="0"/>
              <a:t> </a:t>
            </a:r>
            <a:r>
              <a:rPr lang="en-US" dirty="0" err="1"/>
              <a:t>poruke</a:t>
            </a:r>
            <a:r>
              <a:rPr lang="en-US" dirty="0"/>
              <a:t> (</a:t>
            </a:r>
            <a:r>
              <a:rPr lang="en-US" dirty="0" err="1"/>
              <a:t>potrebe</a:t>
            </a:r>
            <a:r>
              <a:rPr lang="en-US" dirty="0"/>
              <a:t>, </a:t>
            </a:r>
            <a:r>
              <a:rPr lang="en-US" dirty="0" err="1"/>
              <a:t>očekivanja</a:t>
            </a:r>
            <a:r>
              <a:rPr lang="en-US" dirty="0"/>
              <a:t> </a:t>
            </a:r>
            <a:r>
              <a:rPr lang="en-US" dirty="0" err="1"/>
              <a:t>primaoca</a:t>
            </a:r>
            <a:r>
              <a:rPr lang="en-US" dirty="0"/>
              <a:t> – </a:t>
            </a:r>
            <a:r>
              <a:rPr lang="en-US" dirty="0" err="1" smtClean="0"/>
              <a:t>kognitivna</a:t>
            </a:r>
            <a:r>
              <a:rPr lang="sr-Latn-RS" dirty="0" smtClean="0"/>
              <a:t> </a:t>
            </a:r>
            <a:r>
              <a:rPr lang="en-US" dirty="0" err="1" smtClean="0"/>
              <a:t>disonanca</a:t>
            </a:r>
            <a:r>
              <a:rPr lang="en-US" dirty="0"/>
              <a:t>)</a:t>
            </a:r>
          </a:p>
          <a:p>
            <a:pPr algn="just"/>
            <a:r>
              <a:rPr lang="en-US" dirty="0" smtClean="0"/>
              <a:t>3.</a:t>
            </a:r>
            <a:r>
              <a:rPr lang="sr-Latn-RS" dirty="0" smtClean="0"/>
              <a:t> </a:t>
            </a:r>
            <a:r>
              <a:rPr lang="en-US" dirty="0" err="1" smtClean="0"/>
              <a:t>Uključenost</a:t>
            </a:r>
            <a:r>
              <a:rPr lang="en-US" dirty="0" smtClean="0"/>
              <a:t> </a:t>
            </a:r>
            <a:r>
              <a:rPr lang="en-US" dirty="0" err="1"/>
              <a:t>ciljne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(</a:t>
            </a:r>
            <a:r>
              <a:rPr lang="en-US" dirty="0" err="1"/>
              <a:t>involviranost</a:t>
            </a:r>
            <a:r>
              <a:rPr lang="en-US" dirty="0"/>
              <a:t>, </a:t>
            </a:r>
            <a:r>
              <a:rPr lang="en-US" dirty="0" err="1" smtClean="0"/>
              <a:t>upletenost</a:t>
            </a:r>
            <a:r>
              <a:rPr lang="en-US" dirty="0" smtClean="0"/>
              <a:t>,</a:t>
            </a:r>
            <a:r>
              <a:rPr lang="sr-Latn-RS" dirty="0" smtClean="0"/>
              <a:t> </a:t>
            </a:r>
            <a:r>
              <a:rPr lang="en-US" dirty="0" err="1" smtClean="0"/>
              <a:t>prepoznavanje</a:t>
            </a:r>
            <a:r>
              <a:rPr lang="en-US" dirty="0" smtClean="0"/>
              <a:t> </a:t>
            </a:r>
            <a:r>
              <a:rPr lang="en-US" dirty="0" err="1"/>
              <a:t>ograničenja</a:t>
            </a:r>
            <a:r>
              <a:rPr lang="en-US" dirty="0"/>
              <a:t>, </a:t>
            </a:r>
            <a:r>
              <a:rPr lang="en-US" dirty="0" err="1"/>
              <a:t>identifikacija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03095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1335" y="0"/>
            <a:ext cx="8994775" cy="637413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355600" marR="6985" indent="-342900" algn="just">
              <a:lnSpc>
                <a:spcPct val="90000"/>
              </a:lnSpc>
              <a:spcBef>
                <a:spcPts val="315"/>
              </a:spcBef>
            </a:pPr>
            <a:r>
              <a:rPr sz="1450" spc="-10" dirty="0">
                <a:solidFill>
                  <a:srgbClr val="3493B9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3493B9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Društveni, ekonomski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tehničko-tehnološki faktori koji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doprinijeli razvoju 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odnosa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s</a:t>
            </a:r>
            <a:r>
              <a:rPr lang="sr-Latn-RS"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a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javnošću kao profesije, posla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obrazovne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specijalizacije,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prema </a:t>
            </a:r>
            <a:r>
              <a:rPr sz="1800" spc="-25" dirty="0">
                <a:solidFill>
                  <a:srgbClr val="404040"/>
                </a:solidFill>
                <a:latin typeface="Trebuchet MS"/>
                <a:cs typeface="Trebuchet MS"/>
              </a:rPr>
              <a:t>Vatsonu, 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sledeći:</a:t>
            </a:r>
            <a:endParaRPr sz="1800" dirty="0">
              <a:latin typeface="Trebuchet MS"/>
              <a:cs typeface="Trebuchet MS"/>
            </a:endParaRPr>
          </a:p>
          <a:p>
            <a:pPr marL="355600" marR="10160" indent="-342900" algn="just">
              <a:lnSpc>
                <a:spcPts val="1939"/>
              </a:lnSpc>
              <a:spcBef>
                <a:spcPts val="1030"/>
              </a:spcBef>
              <a:buClr>
                <a:srgbClr val="3493B9"/>
              </a:buClr>
              <a:buSzPct val="80555"/>
              <a:buAutoNum type="arabicPeriod"/>
              <a:tabLst>
                <a:tab pos="35560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Razvoj tehnologije koji je omogućio masovnu proizvodnju, masovno komuniciranje 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masovni marketing;</a:t>
            </a:r>
            <a:endParaRPr sz="1800" dirty="0">
              <a:latin typeface="Trebuchet MS"/>
              <a:cs typeface="Trebuchet MS"/>
            </a:endParaRPr>
          </a:p>
          <a:p>
            <a:pPr marL="355600" marR="10160" indent="-342900" algn="just">
              <a:lnSpc>
                <a:spcPts val="1939"/>
              </a:lnSpc>
              <a:spcBef>
                <a:spcPts val="1000"/>
              </a:spcBef>
              <a:buClr>
                <a:srgbClr val="3493B9"/>
              </a:buClr>
              <a:buSzPct val="80555"/>
              <a:buAutoNum type="arabicPeriod"/>
              <a:tabLst>
                <a:tab pos="355600" algn="l"/>
              </a:tabLst>
            </a:pPr>
            <a:r>
              <a:rPr lang="en-US" spc="-5" dirty="0" err="1">
                <a:solidFill>
                  <a:srgbClr val="404040"/>
                </a:solidFill>
                <a:latin typeface="Trebuchet MS"/>
                <a:cs typeface="Trebuchet MS"/>
              </a:rPr>
              <a:t>S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rednj</a:t>
            </a:r>
            <a:r>
              <a:rPr lang="en-US" spc="-5" dirty="0" err="1">
                <a:solidFill>
                  <a:srgbClr val="404040"/>
                </a:solidFill>
                <a:latin typeface="Trebuchet MS"/>
                <a:cs typeface="Trebuchet MS"/>
              </a:rPr>
              <a:t>a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klas</a:t>
            </a:r>
            <a:r>
              <a:rPr lang="en-US"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a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koja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iskazuje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visok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interes za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odnose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biznisu, državnim  organizacijama, sindikatima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otalim uticajnim</a:t>
            </a:r>
            <a:r>
              <a:rPr sz="1800" spc="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institucijama;</a:t>
            </a:r>
            <a:endParaRPr sz="1800" dirty="0">
              <a:latin typeface="Trebuchet MS"/>
              <a:cs typeface="Trebuchet MS"/>
            </a:endParaRPr>
          </a:p>
          <a:p>
            <a:pPr marL="355600" marR="5080" indent="-342900" algn="just">
              <a:lnSpc>
                <a:spcPts val="1939"/>
              </a:lnSpc>
              <a:spcBef>
                <a:spcPts val="1019"/>
              </a:spcBef>
              <a:buClr>
                <a:srgbClr val="3493B9"/>
              </a:buClr>
              <a:buSzPct val="80555"/>
              <a:buAutoNum type="arabicPeriod"/>
              <a:tabLst>
                <a:tab pos="355600" algn="l"/>
              </a:tabLst>
            </a:pP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Porast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nivoa obrazovanja; obrazovaniji ljudi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radoznaliji, aktivniji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veći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 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korisnici masovnih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medija;</a:t>
            </a:r>
            <a:endParaRPr sz="1800" dirty="0">
              <a:latin typeface="Trebuchet MS"/>
              <a:cs typeface="Trebuchet MS"/>
            </a:endParaRPr>
          </a:p>
          <a:p>
            <a:pPr marL="355600" marR="5080" indent="-342900" algn="just">
              <a:lnSpc>
                <a:spcPts val="1939"/>
              </a:lnSpc>
              <a:spcBef>
                <a:spcPts val="1005"/>
              </a:spcBef>
              <a:buClr>
                <a:srgbClr val="3493B9"/>
              </a:buClr>
              <a:buSzPct val="80555"/>
              <a:buAutoNum type="arabicPeriod"/>
              <a:tabLst>
                <a:tab pos="35560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Rast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preduzeća,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države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sindikata postavlja drugačije odnose između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tih 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organizacija </a:t>
            </a:r>
            <a:r>
              <a:rPr sz="1800" dirty="0" err="1">
                <a:solidFill>
                  <a:srgbClr val="404040"/>
                </a:solidFill>
                <a:latin typeface="Trebuchet MS"/>
                <a:cs typeface="Trebuchet MS"/>
              </a:rPr>
              <a:t>i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po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t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rošača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, koji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su sve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udaljeniji od centara odlučivanja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sumnjičaviji 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po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pitanju karaktera njihovih</a:t>
            </a:r>
            <a:r>
              <a:rPr sz="1800" spc="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odluka;</a:t>
            </a:r>
            <a:endParaRPr sz="1800" dirty="0">
              <a:latin typeface="Trebuchet MS"/>
              <a:cs typeface="Trebuchet MS"/>
            </a:endParaRPr>
          </a:p>
          <a:p>
            <a:pPr marL="355600" indent="-342900">
              <a:lnSpc>
                <a:spcPts val="2055"/>
              </a:lnSpc>
              <a:spcBef>
                <a:spcPts val="760"/>
              </a:spcBef>
              <a:buClr>
                <a:srgbClr val="3493B9"/>
              </a:buClr>
              <a:buSzPct val="80555"/>
              <a:buAutoNum type="arabicPeriod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Razvoj</a:t>
            </a:r>
            <a:r>
              <a:rPr sz="1800" spc="38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masovnih</a:t>
            </a:r>
            <a:r>
              <a:rPr sz="1800" spc="39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medija,</a:t>
            </a:r>
            <a:r>
              <a:rPr sz="1800" spc="39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što</a:t>
            </a:r>
            <a:r>
              <a:rPr sz="1800" spc="38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je</a:t>
            </a:r>
            <a:r>
              <a:rPr sz="1800" spc="39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omogućilo</a:t>
            </a:r>
            <a:r>
              <a:rPr sz="1800" spc="38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brzo</a:t>
            </a:r>
            <a:r>
              <a:rPr sz="1800" spc="38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</a:t>
            </a:r>
            <a:r>
              <a:rPr sz="1800" spc="38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efikasno</a:t>
            </a:r>
            <a:r>
              <a:rPr sz="1800" spc="39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dosezanje</a:t>
            </a:r>
            <a:r>
              <a:rPr sz="1800" spc="39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bilo</a:t>
            </a:r>
            <a:r>
              <a:rPr sz="1800" spc="38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kojeg</a:t>
            </a:r>
            <a:endParaRPr sz="1800" dirty="0">
              <a:latin typeface="Trebuchet MS"/>
              <a:cs typeface="Trebuchet MS"/>
            </a:endParaRPr>
          </a:p>
          <a:p>
            <a:pPr marL="355600">
              <a:lnSpc>
                <a:spcPts val="2055"/>
              </a:lnSpc>
            </a:pPr>
            <a:r>
              <a:rPr sz="1800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dela</a:t>
            </a:r>
            <a:r>
              <a:rPr sz="1800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auditorijuma;</a:t>
            </a:r>
            <a:endParaRPr sz="1800" dirty="0">
              <a:latin typeface="Trebuchet MS"/>
              <a:cs typeface="Trebuchet MS"/>
            </a:endParaRPr>
          </a:p>
          <a:p>
            <a:pPr marL="355600" marR="8255" indent="-342900" algn="just">
              <a:lnSpc>
                <a:spcPts val="1939"/>
              </a:lnSpc>
              <a:spcBef>
                <a:spcPts val="1040"/>
              </a:spcBef>
              <a:buClr>
                <a:srgbClr val="3493B9"/>
              </a:buClr>
              <a:buSzPct val="80555"/>
              <a:buAutoNum type="arabicPeriod" startAt="6"/>
              <a:tabLst>
                <a:tab pos="35560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Razvoj metodologije istraživanja </a:t>
            </a:r>
            <a:r>
              <a:rPr sz="1800" dirty="0" err="1">
                <a:solidFill>
                  <a:srgbClr val="404040"/>
                </a:solidFill>
                <a:latin typeface="Trebuchet MS"/>
                <a:cs typeface="Trebuchet MS"/>
              </a:rPr>
              <a:t>i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primena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angažovanih postupaka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analizi pojava 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u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toj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oblasti.</a:t>
            </a:r>
            <a:endParaRPr sz="1800" dirty="0">
              <a:latin typeface="Trebuchet MS"/>
              <a:cs typeface="Trebuchet MS"/>
            </a:endParaRPr>
          </a:p>
          <a:p>
            <a:pPr marL="355600" marR="6985" indent="-342900" algn="just">
              <a:lnSpc>
                <a:spcPct val="90000"/>
              </a:lnSpc>
              <a:spcBef>
                <a:spcPts val="969"/>
              </a:spcBef>
            </a:pPr>
            <a:r>
              <a:rPr sz="1450" spc="-10" dirty="0">
                <a:solidFill>
                  <a:srgbClr val="3493B9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3493B9"/>
                </a:solidFill>
                <a:latin typeface="Times New Roman"/>
                <a:cs typeface="Times New Roman"/>
              </a:rPr>
              <a:t>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Odnosi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s</a:t>
            </a:r>
            <a:r>
              <a:rPr lang="en-US" sz="1800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a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javnošću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poboljšavaju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celokupan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imidž organizacije (kompanije,  političke stranke, institucije)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javnosti te time </a:t>
            </a:r>
            <a:r>
              <a:rPr lang="en-US"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do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pridonos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i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dugoročnoj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učinkovitosti 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profitabilnosti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poslovanja.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Odnosi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s</a:t>
            </a:r>
            <a:r>
              <a:rPr lang="en-US" sz="1800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a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javnošću </a:t>
            </a:r>
            <a:r>
              <a:rPr sz="1800" dirty="0" err="1">
                <a:solidFill>
                  <a:srgbClr val="404040"/>
                </a:solidFill>
                <a:latin typeface="Trebuchet MS"/>
                <a:cs typeface="Trebuchet MS"/>
              </a:rPr>
              <a:t>jesu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umeće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rada 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govora koji će  stvoriti povoljno mišljenje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nekoj organizaciji, instituciji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ili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pojedincu. Osnovna  uloga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odnosa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s</a:t>
            </a:r>
            <a:r>
              <a:rPr lang="en-US" sz="1800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a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javnošću jeste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da </a:t>
            </a:r>
            <a:r>
              <a:rPr sz="1800" dirty="0" err="1">
                <a:solidFill>
                  <a:srgbClr val="404040"/>
                </a:solidFill>
                <a:latin typeface="Trebuchet MS"/>
                <a:cs typeface="Trebuchet MS"/>
              </a:rPr>
              <a:t>na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primeren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način pripremaju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osiguraju  objavljivanje određenih informacija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</a:t>
            </a:r>
            <a:r>
              <a:rPr sz="1800" spc="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organizaciji.</a:t>
            </a:r>
            <a:endParaRPr sz="18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18999"/>
            <a:ext cx="876869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Upravljanje </a:t>
            </a:r>
            <a:r>
              <a:rPr spc="-5" dirty="0" err="1"/>
              <a:t>odnosima</a:t>
            </a:r>
            <a:r>
              <a:rPr spc="-5" dirty="0"/>
              <a:t> </a:t>
            </a:r>
            <a:r>
              <a:rPr dirty="0" smtClean="0"/>
              <a:t>s</a:t>
            </a:r>
            <a:r>
              <a:rPr lang="sr-Latn-RS" dirty="0" smtClean="0"/>
              <a:t>a</a:t>
            </a:r>
            <a:r>
              <a:rPr spc="-70" dirty="0" smtClean="0"/>
              <a:t> </a:t>
            </a:r>
            <a:r>
              <a:rPr dirty="0"/>
              <a:t>javnošću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749903"/>
            <a:ext cx="8441055" cy="4639732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0"/>
              </a:spcBef>
              <a:tabLst>
                <a:tab pos="354965" algn="l"/>
              </a:tabLst>
            </a:pPr>
            <a:r>
              <a:rPr sz="1450" spc="-10" dirty="0">
                <a:solidFill>
                  <a:srgbClr val="3493B9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3493B9"/>
                </a:solidFill>
                <a:latin typeface="Times New Roman"/>
                <a:cs typeface="Times New Roman"/>
              </a:rPr>
              <a:t>	</a:t>
            </a:r>
            <a:r>
              <a:rPr sz="1800" spc="-20" dirty="0">
                <a:solidFill>
                  <a:srgbClr val="404040"/>
                </a:solidFill>
                <a:latin typeface="Trebuchet MS"/>
                <a:cs typeface="Trebuchet MS"/>
              </a:rPr>
              <a:t>Proces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planiranja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PR se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sastoji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iz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nekoliko</a:t>
            </a:r>
            <a:r>
              <a:rPr sz="1800" spc="-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faza:</a:t>
            </a:r>
            <a:endParaRPr sz="1800" dirty="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000"/>
              </a:spcBef>
              <a:buClr>
                <a:srgbClr val="3493B9"/>
              </a:buClr>
              <a:buSzPct val="80555"/>
              <a:buAutoNum type="arabicPeriod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Analize komunikativnog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stanja na </a:t>
            </a:r>
            <a:r>
              <a:rPr sz="1800" dirty="0" err="1">
                <a:solidFill>
                  <a:srgbClr val="404040"/>
                </a:solidFill>
                <a:latin typeface="Trebuchet MS"/>
                <a:cs typeface="Trebuchet MS"/>
              </a:rPr>
              <a:t>relaciji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sr-Latn-RS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organizacija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–</a:t>
            </a:r>
            <a:r>
              <a:rPr sz="1800" spc="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javnost;</a:t>
            </a:r>
            <a:endParaRPr sz="1800" dirty="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3493B9"/>
              </a:buClr>
              <a:buSzPct val="80555"/>
              <a:buAutoNum type="arabicPeriod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Definisanja ciljeva (u smislu korekcije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stanja)</a:t>
            </a:r>
            <a:endParaRPr sz="1800" dirty="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005"/>
              </a:spcBef>
              <a:buClr>
                <a:srgbClr val="3493B9"/>
              </a:buClr>
              <a:buSzPct val="80555"/>
              <a:buAutoNum type="arabicPeriod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Definisanja budžeta, odnosno troškova</a:t>
            </a:r>
            <a:r>
              <a:rPr sz="18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PR-a</a:t>
            </a:r>
            <a:endParaRPr sz="1800" dirty="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000"/>
              </a:spcBef>
              <a:buClr>
                <a:srgbClr val="3493B9"/>
              </a:buClr>
              <a:buSzPct val="80555"/>
              <a:buAutoNum type="arabicPeriod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Definisanja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strategije</a:t>
            </a:r>
            <a:endParaRPr sz="1800" dirty="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3493B9"/>
              </a:buClr>
              <a:buSzPct val="80555"/>
              <a:buAutoNum type="arabicPeriod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Utvrđivanja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plana PR 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užem smislu tj. definisanja akcija </a:t>
            </a:r>
            <a:r>
              <a:rPr sz="1800" dirty="0" err="1">
                <a:solidFill>
                  <a:srgbClr val="404040"/>
                </a:solidFill>
                <a:latin typeface="Trebuchet MS"/>
                <a:cs typeface="Trebuchet MS"/>
              </a:rPr>
              <a:t>i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izbor</a:t>
            </a:r>
            <a:r>
              <a:rPr sz="1800" spc="1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medija</a:t>
            </a:r>
            <a:endParaRPr sz="1800" dirty="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010"/>
              </a:spcBef>
              <a:buClr>
                <a:srgbClr val="3493B9"/>
              </a:buClr>
              <a:buSzPct val="80555"/>
              <a:buAutoNum type="arabicPeriod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Sprovođenja prihvaćenog programa</a:t>
            </a:r>
            <a:r>
              <a:rPr sz="1800" spc="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akcija</a:t>
            </a:r>
            <a:endParaRPr sz="1800" dirty="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3493B9"/>
              </a:buClr>
              <a:buSzPct val="80555"/>
              <a:buAutoNum type="arabicPeriod"/>
              <a:tabLst>
                <a:tab pos="354965" algn="l"/>
                <a:tab pos="35560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Mjerenja ostvarenih</a:t>
            </a:r>
            <a:r>
              <a:rPr sz="1800" spc="5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rezultata</a:t>
            </a:r>
            <a:endParaRPr sz="1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2100" dirty="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1750"/>
              </a:spcBef>
            </a:pPr>
            <a:r>
              <a:rPr sz="1450" spc="-10" dirty="0">
                <a:solidFill>
                  <a:srgbClr val="3493B9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3493B9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Navedene faze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se ne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sprovode strogo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pomenuti proces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ne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teče </a:t>
            </a:r>
            <a:r>
              <a:rPr sz="1800" dirty="0" err="1">
                <a:solidFill>
                  <a:srgbClr val="404040"/>
                </a:solidFill>
                <a:latin typeface="Trebuchet MS"/>
                <a:cs typeface="Trebuchet MS"/>
              </a:rPr>
              <a:t>samo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 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napred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, već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unazad, kada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ukaže potreba za dopunskim istraživanjem,  redefinisanjem ciljeva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</a:t>
            </a:r>
            <a:r>
              <a:rPr sz="1800" spc="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sl.</a:t>
            </a:r>
            <a:endParaRPr sz="18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20523"/>
            <a:ext cx="629031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Faza </a:t>
            </a:r>
            <a:r>
              <a:rPr sz="3200" spc="-5" dirty="0"/>
              <a:t>analize komunikativog</a:t>
            </a:r>
            <a:r>
              <a:rPr sz="3200" spc="-20" dirty="0"/>
              <a:t> </a:t>
            </a:r>
            <a:r>
              <a:rPr sz="3200" dirty="0"/>
              <a:t>stanja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756310" y="954404"/>
            <a:ext cx="8441690" cy="57887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</a:pPr>
            <a:r>
              <a:rPr sz="1450" spc="-10" dirty="0">
                <a:solidFill>
                  <a:srgbClr val="3493B9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3493B9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U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ovoj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fazi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organitacije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dolaz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e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do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informacija koje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će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im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pomoći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u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sagleda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v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anju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realnog sanja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na relaciji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javnost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– </a:t>
            </a:r>
            <a:r>
              <a:rPr lang="sr-Latn-RS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organizacija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,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saznaje se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zašto je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stanje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takvo </a:t>
            </a:r>
            <a:r>
              <a:rPr sz="1800" spc="5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kakvo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jeste, 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omogućava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prognoziranje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toka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razvoja problema ako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ne  </a:t>
            </a:r>
            <a:r>
              <a:rPr sz="1800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preduzm</a:t>
            </a:r>
            <a:r>
              <a:rPr lang="sr-Latn-RS"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u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korektivn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e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akcij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e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.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Planskim pristupom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prema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odnosima sa javnošću organizacije </a:t>
            </a:r>
            <a:r>
              <a:rPr sz="1800" spc="-10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mo</a:t>
            </a:r>
            <a:r>
              <a:rPr lang="sr-Latn-RS" sz="1800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gu</a:t>
            </a:r>
            <a:r>
              <a:rPr sz="1800" spc="-1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definisati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sva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pitanja vezana za istraživanje javnosti: ko,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šta, 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kada, kako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za koga će </a:t>
            </a:r>
            <a:r>
              <a:rPr sz="1800" spc="0" dirty="0">
                <a:solidFill>
                  <a:srgbClr val="404040"/>
                </a:solidFill>
                <a:latin typeface="Trebuchet MS"/>
                <a:cs typeface="Trebuchet MS"/>
              </a:rPr>
              <a:t>da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vrši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istraživanje. 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Pitanje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„ko“ zapravo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znači 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odrediti </a:t>
            </a:r>
            <a:r>
              <a:rPr sz="1800" spc="-10" dirty="0">
                <a:solidFill>
                  <a:srgbClr val="404040"/>
                </a:solidFill>
                <a:latin typeface="Trebuchet MS"/>
                <a:cs typeface="Trebuchet MS"/>
              </a:rPr>
              <a:t>ciljnu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grupu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javnosti koja će biti predmet istraživanja.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Ovo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je  važno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jer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je značaj pojedinih javnosti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za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organizaciju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različit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svaka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javnost obično  ima svoje područje interesovanja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iz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domena poslovanja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aktivnosti</a:t>
            </a:r>
            <a:r>
              <a:rPr sz="1800" spc="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firme.</a:t>
            </a:r>
            <a:endParaRPr sz="1800" dirty="0">
              <a:latin typeface="Trebuchet MS"/>
              <a:cs typeface="Trebuchet MS"/>
            </a:endParaRPr>
          </a:p>
          <a:p>
            <a:pPr marL="355600" marR="6350" indent="-342900" algn="just">
              <a:lnSpc>
                <a:spcPct val="100000"/>
              </a:lnSpc>
              <a:spcBef>
                <a:spcPts val="1000"/>
              </a:spcBef>
            </a:pPr>
            <a:r>
              <a:rPr sz="1450" spc="-10" dirty="0">
                <a:solidFill>
                  <a:srgbClr val="3493B9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3493B9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Javnost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može segmentirati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po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različitim kriterijumima. </a:t>
            </a:r>
            <a:r>
              <a:rPr sz="1800" spc="-15" dirty="0">
                <a:solidFill>
                  <a:srgbClr val="404040"/>
                </a:solidFill>
                <a:latin typeface="Trebuchet MS"/>
                <a:cs typeface="Trebuchet MS"/>
              </a:rPr>
              <a:t>Kotelr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segmentira  javnost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na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sedam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grupa:</a:t>
            </a:r>
            <a:endParaRPr sz="1800" dirty="0">
              <a:latin typeface="Trebuchet MS"/>
              <a:cs typeface="Trebuchet MS"/>
            </a:endParaRPr>
          </a:p>
          <a:p>
            <a:pPr marL="355600" marR="6985" indent="-342900" algn="just">
              <a:lnSpc>
                <a:spcPct val="100000"/>
              </a:lnSpc>
              <a:spcBef>
                <a:spcPts val="994"/>
              </a:spcBef>
              <a:buClr>
                <a:srgbClr val="3493B9"/>
              </a:buClr>
              <a:buSzPct val="80555"/>
              <a:buAutoNum type="arabicPeriod"/>
              <a:tabLst>
                <a:tab pos="35560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Finansijska javnost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–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čine je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razne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finansijske institucije koje doprinose  rešavanju finansijskih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potreba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organizacije.</a:t>
            </a:r>
          </a:p>
          <a:p>
            <a:pPr marL="355600" marR="6985" indent="-342900" algn="just">
              <a:lnSpc>
                <a:spcPct val="100000"/>
              </a:lnSpc>
              <a:spcBef>
                <a:spcPts val="994"/>
              </a:spcBef>
              <a:buClr>
                <a:srgbClr val="3493B9"/>
              </a:buClr>
              <a:buSzPct val="80555"/>
              <a:buAutoNum type="arabicPeriod"/>
              <a:tabLst>
                <a:tab pos="355600" algn="l"/>
              </a:tabLst>
            </a:pP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Medijska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javnost –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medijske organizacije, novinske kuće, radio, televizija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sl. 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u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kojima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organizacije </a:t>
            </a:r>
            <a:r>
              <a:rPr sz="1800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žel</a:t>
            </a:r>
            <a:r>
              <a:rPr lang="sr-Latn-RS"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e</a:t>
            </a:r>
            <a:r>
              <a:rPr sz="1800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veću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zastupljenost i</a:t>
            </a:r>
            <a:r>
              <a:rPr sz="1800" spc="-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podršku.</a:t>
            </a:r>
            <a:endParaRPr sz="1800" dirty="0">
              <a:latin typeface="Trebuchet MS"/>
              <a:cs typeface="Trebuchet MS"/>
            </a:endParaRPr>
          </a:p>
          <a:p>
            <a:pPr marL="355600" marR="5715" indent="-342900" algn="just">
              <a:lnSpc>
                <a:spcPct val="100000"/>
              </a:lnSpc>
              <a:spcBef>
                <a:spcPts val="994"/>
              </a:spcBef>
              <a:buClr>
                <a:srgbClr val="3493B9"/>
              </a:buClr>
              <a:buSzPct val="80555"/>
              <a:buAutoNum type="arabicPeriod"/>
              <a:tabLst>
                <a:tab pos="35560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Država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koju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čin</a:t>
            </a:r>
            <a:r>
              <a:rPr lang="sr-Latn-RS" spc="-5" dirty="0">
                <a:solidFill>
                  <a:srgbClr val="404040"/>
                </a:solidFill>
                <a:latin typeface="Trebuchet MS"/>
                <a:cs typeface="Trebuchet MS"/>
              </a:rPr>
              <a:t>e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raznovr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s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ne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državne institucije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organizacije,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prema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kojima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organizacije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žel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e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da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izgrad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e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most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poverenja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da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pokaž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u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da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je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nj</a:t>
            </a:r>
            <a:r>
              <a:rPr lang="sr-Latn-RS"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ihov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rad u  </a:t>
            </a:r>
            <a:r>
              <a:rPr sz="1800" spc="-5" dirty="0" err="1">
                <a:solidFill>
                  <a:srgbClr val="404040"/>
                </a:solidFill>
                <a:latin typeface="Trebuchet MS"/>
                <a:cs typeface="Trebuchet MS"/>
              </a:rPr>
              <a:t>interesu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države</a:t>
            </a:r>
            <a:r>
              <a:rPr sz="1800" spc="-5" dirty="0" smtClean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u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 err="1" smtClean="0">
                <a:solidFill>
                  <a:srgbClr val="404040"/>
                </a:solidFill>
                <a:latin typeface="Trebuchet MS"/>
                <a:cs typeface="Trebuchet MS"/>
              </a:rPr>
              <a:t>celini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.</a:t>
            </a:r>
            <a:endParaRPr sz="18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56310" y="374650"/>
            <a:ext cx="8441690" cy="2875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buAutoNum type="arabicPeriod" startAt="4"/>
              <a:tabLst>
                <a:tab pos="353695" algn="l"/>
                <a:tab pos="354330" algn="l"/>
                <a:tab pos="1645920" algn="l"/>
                <a:tab pos="1866900" algn="l"/>
                <a:tab pos="3261995" algn="l"/>
                <a:tab pos="3597275" algn="l"/>
                <a:tab pos="4092575" algn="l"/>
                <a:tab pos="5336540" algn="l"/>
                <a:tab pos="6221730" algn="l"/>
                <a:tab pos="6939915" algn="l"/>
                <a:tab pos="772922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Građanstvo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–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pojedinačno	ili	kao	raznovrsne	interne	grupe	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prema	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kojima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preduzeće mora iskazati odnose poštovanja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</a:t>
            </a:r>
            <a:r>
              <a:rPr sz="18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povjerenja</a:t>
            </a:r>
            <a:endParaRPr sz="1800">
              <a:latin typeface="Trebuchet MS"/>
              <a:cs typeface="Trebuchet MS"/>
            </a:endParaRPr>
          </a:p>
          <a:p>
            <a:pPr marL="12700" marR="7620" algn="just">
              <a:lnSpc>
                <a:spcPct val="100000"/>
              </a:lnSpc>
              <a:spcBef>
                <a:spcPts val="1000"/>
              </a:spcBef>
              <a:buAutoNum type="arabicPeriod" startAt="5"/>
              <a:tabLst>
                <a:tab pos="29464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Lokalna javnost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–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čini je lokalno stanovništvo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organizacije, koji predstavljaju 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plansku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tačku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svih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eksternih kanala</a:t>
            </a:r>
            <a:r>
              <a:rPr sz="1800" spc="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komuniciranja.</a:t>
            </a:r>
            <a:endParaRPr sz="1800">
              <a:latin typeface="Trebuchet MS"/>
              <a:cs typeface="Trebuchet MS"/>
            </a:endParaRPr>
          </a:p>
          <a:p>
            <a:pPr marL="12700" marR="8255" algn="just">
              <a:lnSpc>
                <a:spcPct val="100000"/>
              </a:lnSpc>
              <a:spcBef>
                <a:spcPts val="994"/>
              </a:spcBef>
              <a:buAutoNum type="arabicPeriod" startAt="5"/>
              <a:tabLst>
                <a:tab pos="316230" algn="l"/>
              </a:tabLst>
            </a:pP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Šira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javnost koja predstavlja regionalnu ili nacionalnu javnost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prema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kojima  kompanija razvija imidž dobrog kooperativnog</a:t>
            </a:r>
            <a:r>
              <a:rPr sz="18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građanina.</a:t>
            </a:r>
            <a:endParaRPr sz="1800">
              <a:latin typeface="Trebuchet MS"/>
              <a:cs typeface="Trebuchet MS"/>
            </a:endParaRPr>
          </a:p>
          <a:p>
            <a:pPr marL="12700" marR="5080" algn="just">
              <a:lnSpc>
                <a:spcPct val="100000"/>
              </a:lnSpc>
              <a:spcBef>
                <a:spcPts val="1010"/>
              </a:spcBef>
              <a:buAutoNum type="arabicPeriod" startAt="5"/>
              <a:tabLst>
                <a:tab pos="299720" algn="l"/>
              </a:tabLst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Interna javnost koju čine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svi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zaposleni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prema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kojima je usmjerena aktivnost  internog komuniciranja,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sa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ciljem postizanja veće motivacije zaposlenih </a:t>
            </a:r>
            <a:r>
              <a:rPr sz="1800" dirty="0">
                <a:solidFill>
                  <a:srgbClr val="404040"/>
                </a:solidFill>
                <a:latin typeface="Trebuchet MS"/>
                <a:cs typeface="Trebuchet MS"/>
              </a:rPr>
              <a:t>i 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formirane osjećanja pripadanja perspektivnoj</a:t>
            </a:r>
            <a:r>
              <a:rPr sz="1800" spc="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firmi.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76655" y="3515867"/>
            <a:ext cx="8467344" cy="33421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</TotalTime>
  <Words>1141</Words>
  <Application>Microsoft Office PowerPoint</Application>
  <PresentationFormat>Widescreen</PresentationFormat>
  <Paragraphs>103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Times New Roman</vt:lpstr>
      <vt:lpstr>Trebuchet MS</vt:lpstr>
      <vt:lpstr>Wingdings 3</vt:lpstr>
      <vt:lpstr>Office Theme</vt:lpstr>
      <vt:lpstr>PowerPoint Presentation</vt:lpstr>
      <vt:lpstr>Pojmovno određenje odnosa sa javnošću</vt:lpstr>
      <vt:lpstr>PowerPoint Presentation</vt:lpstr>
      <vt:lpstr>PowerPoint Presentation</vt:lpstr>
      <vt:lpstr>PowerPoint Presentation</vt:lpstr>
      <vt:lpstr>PowerPoint Presentation</vt:lpstr>
      <vt:lpstr>Upravljanje odnosima sa javnošću</vt:lpstr>
      <vt:lpstr>Faza analize komunikativog stanja</vt:lpstr>
      <vt:lpstr>PowerPoint Presentation</vt:lpstr>
      <vt:lpstr>Utvrđivanje ciljeva aktivnost PR-a</vt:lpstr>
      <vt:lpstr>Određivanje budžeta za PR program</vt:lpstr>
      <vt:lpstr>Troškovi PR-a</vt:lpstr>
      <vt:lpstr>Definisanje strategije odnosa sa javnošću</vt:lpstr>
      <vt:lpstr>Izbor pourke i medija</vt:lpstr>
      <vt:lpstr>Eksterna javnost i izbor medija</vt:lpstr>
      <vt:lpstr>Oblici kontakata sa medijima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Odnosi sa javnošću (Public relations)</dc:title>
  <dc:creator>Dragana Ćirović</dc:creator>
  <cp:lastModifiedBy>Ivana Ilić Krstić</cp:lastModifiedBy>
  <cp:revision>14</cp:revision>
  <dcterms:created xsi:type="dcterms:W3CDTF">2023-05-03T10:22:54Z</dcterms:created>
  <dcterms:modified xsi:type="dcterms:W3CDTF">2023-05-08T13:56:26Z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2017-12-14T00:00:00Z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2023-05-03T00:00:00Z</vt:filetime>
  </property>
</Properties>
</file>